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7" r:id="rId4"/>
    <p:sldMasterId id="214748366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  <p:sldId id="304" r:id="rId55"/>
    <p:sldId id="305" r:id="rId56"/>
    <p:sldId id="306" r:id="rId57"/>
    <p:sldId id="307" r:id="rId58"/>
    <p:sldId id="308" r:id="rId59"/>
    <p:sldId id="309" r:id="rId60"/>
    <p:sldId id="310" r:id="rId61"/>
    <p:sldId id="311" r:id="rId62"/>
    <p:sldId id="312" r:id="rId63"/>
    <p:sldId id="313" r:id="rId64"/>
    <p:sldId id="314" r:id="rId65"/>
    <p:sldId id="315" r:id="rId66"/>
    <p:sldId id="316" r:id="rId67"/>
    <p:sldId id="317" r:id="rId68"/>
    <p:sldId id="318" r:id="rId69"/>
    <p:sldId id="319" r:id="rId70"/>
    <p:sldId id="320" r:id="rId71"/>
    <p:sldId id="321" r:id="rId72"/>
    <p:sldId id="322" r:id="rId73"/>
    <p:sldId id="323" r:id="rId74"/>
    <p:sldId id="324" r:id="rId75"/>
    <p:sldId id="325" r:id="rId76"/>
    <p:sldId id="326" r:id="rId77"/>
    <p:sldId id="327" r:id="rId78"/>
    <p:sldId id="328" r:id="rId79"/>
    <p:sldId id="329" r:id="rId80"/>
    <p:sldId id="330" r:id="rId81"/>
    <p:sldId id="331" r:id="rId82"/>
    <p:sldId id="332" r:id="rId83"/>
    <p:sldId id="333" r:id="rId84"/>
    <p:sldId id="334" r:id="rId85"/>
    <p:sldId id="335" r:id="rId86"/>
    <p:sldId id="336" r:id="rId87"/>
    <p:sldId id="337" r:id="rId88"/>
    <p:sldId id="338" r:id="rId89"/>
    <p:sldId id="339" r:id="rId90"/>
    <p:sldId id="340" r:id="rId91"/>
    <p:sldId id="341" r:id="rId92"/>
    <p:sldId id="342" r:id="rId93"/>
    <p:sldId id="343" r:id="rId94"/>
    <p:sldId id="344" r:id="rId95"/>
    <p:sldId id="345" r:id="rId96"/>
    <p:sldId id="346" r:id="rId97"/>
    <p:sldId id="347" r:id="rId98"/>
    <p:sldId id="348" r:id="rId99"/>
    <p:sldId id="349" r:id="rId100"/>
    <p:sldId id="350" r:id="rId101"/>
    <p:sldId id="351" r:id="rId102"/>
    <p:sldId id="352" r:id="rId103"/>
    <p:sldId id="353" r:id="rId104"/>
    <p:sldId id="354" r:id="rId105"/>
    <p:sldId id="355" r:id="rId106"/>
    <p:sldId id="356" r:id="rId107"/>
    <p:sldId id="357" r:id="rId108"/>
    <p:sldId id="358" r:id="rId109"/>
    <p:sldId id="359" r:id="rId110"/>
    <p:sldId id="360" r:id="rId111"/>
    <p:sldId id="361" r:id="rId112"/>
    <p:sldId id="362" r:id="rId113"/>
    <p:sldId id="363" r:id="rId114"/>
    <p:sldId id="364" r:id="rId115"/>
    <p:sldId id="365" r:id="rId116"/>
    <p:sldId id="366" r:id="rId117"/>
    <p:sldId id="367" r:id="rId118"/>
    <p:sldId id="368" r:id="rId119"/>
    <p:sldId id="369" r:id="rId120"/>
    <p:sldId id="370" r:id="rId121"/>
    <p:sldId id="371" r:id="rId122"/>
    <p:sldId id="372" r:id="rId123"/>
    <p:sldId id="373" r:id="rId124"/>
    <p:sldId id="374" r:id="rId125"/>
    <p:sldId id="375" r:id="rId126"/>
    <p:sldId id="376" r:id="rId127"/>
    <p:sldId id="377" r:id="rId128"/>
    <p:sldId id="378" r:id="rId129"/>
    <p:sldId id="379" r:id="rId130"/>
    <p:sldId id="380" r:id="rId131"/>
  </p:sldIdLst>
  <p:sldSz cy="5143500" cx="9144000"/>
  <p:notesSz cx="6858000" cy="9144000"/>
  <p:embeddedFontLst>
    <p:embeddedFont>
      <p:font typeface="Titillium Web"/>
      <p:regular r:id="rId132"/>
      <p:bold r:id="rId133"/>
      <p:italic r:id="rId134"/>
      <p:boldItalic r:id="rId135"/>
    </p:embeddedFont>
    <p:embeddedFont>
      <p:font typeface="Crimson Text"/>
      <p:regular r:id="rId136"/>
      <p:bold r:id="rId137"/>
      <p:italic r:id="rId138"/>
      <p:boldItalic r:id="rId1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A5175C3-5444-4D5A-9E89-4EF51D75050D}">
  <a:tblStyle styleId="{0A5175C3-5444-4D5A-9E89-4EF51D75050D}" styleName="Table_0">
    <a:wholeTbl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07" Type="http://schemas.openxmlformats.org/officeDocument/2006/relationships/slide" Target="slides/slide101.xml"/><Relationship Id="rId106" Type="http://schemas.openxmlformats.org/officeDocument/2006/relationships/slide" Target="slides/slide100.xml"/><Relationship Id="rId105" Type="http://schemas.openxmlformats.org/officeDocument/2006/relationships/slide" Target="slides/slide99.xml"/><Relationship Id="rId104" Type="http://schemas.openxmlformats.org/officeDocument/2006/relationships/slide" Target="slides/slide98.xml"/><Relationship Id="rId109" Type="http://schemas.openxmlformats.org/officeDocument/2006/relationships/slide" Target="slides/slide103.xml"/><Relationship Id="rId108" Type="http://schemas.openxmlformats.org/officeDocument/2006/relationships/slide" Target="slides/slide102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103" Type="http://schemas.openxmlformats.org/officeDocument/2006/relationships/slide" Target="slides/slide97.xml"/><Relationship Id="rId102" Type="http://schemas.openxmlformats.org/officeDocument/2006/relationships/slide" Target="slides/slide96.xml"/><Relationship Id="rId101" Type="http://schemas.openxmlformats.org/officeDocument/2006/relationships/slide" Target="slides/slide95.xml"/><Relationship Id="rId100" Type="http://schemas.openxmlformats.org/officeDocument/2006/relationships/slide" Target="slides/slide94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29" Type="http://schemas.openxmlformats.org/officeDocument/2006/relationships/slide" Target="slides/slide123.xml"/><Relationship Id="rId128" Type="http://schemas.openxmlformats.org/officeDocument/2006/relationships/slide" Target="slides/slide122.xml"/><Relationship Id="rId127" Type="http://schemas.openxmlformats.org/officeDocument/2006/relationships/slide" Target="slides/slide121.xml"/><Relationship Id="rId126" Type="http://schemas.openxmlformats.org/officeDocument/2006/relationships/slide" Target="slides/slide120.xml"/><Relationship Id="rId26" Type="http://schemas.openxmlformats.org/officeDocument/2006/relationships/slide" Target="slides/slide20.xml"/><Relationship Id="rId121" Type="http://schemas.openxmlformats.org/officeDocument/2006/relationships/slide" Target="slides/slide115.xml"/><Relationship Id="rId25" Type="http://schemas.openxmlformats.org/officeDocument/2006/relationships/slide" Target="slides/slide19.xml"/><Relationship Id="rId120" Type="http://schemas.openxmlformats.org/officeDocument/2006/relationships/slide" Target="slides/slide114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125" Type="http://schemas.openxmlformats.org/officeDocument/2006/relationships/slide" Target="slides/slide119.xml"/><Relationship Id="rId29" Type="http://schemas.openxmlformats.org/officeDocument/2006/relationships/slide" Target="slides/slide23.xml"/><Relationship Id="rId124" Type="http://schemas.openxmlformats.org/officeDocument/2006/relationships/slide" Target="slides/slide118.xml"/><Relationship Id="rId123" Type="http://schemas.openxmlformats.org/officeDocument/2006/relationships/slide" Target="slides/slide117.xml"/><Relationship Id="rId122" Type="http://schemas.openxmlformats.org/officeDocument/2006/relationships/slide" Target="slides/slide116.xml"/><Relationship Id="rId95" Type="http://schemas.openxmlformats.org/officeDocument/2006/relationships/slide" Target="slides/slide89.xml"/><Relationship Id="rId94" Type="http://schemas.openxmlformats.org/officeDocument/2006/relationships/slide" Target="slides/slide88.xml"/><Relationship Id="rId97" Type="http://schemas.openxmlformats.org/officeDocument/2006/relationships/slide" Target="slides/slide91.xml"/><Relationship Id="rId96" Type="http://schemas.openxmlformats.org/officeDocument/2006/relationships/slide" Target="slides/slide90.xml"/><Relationship Id="rId11" Type="http://schemas.openxmlformats.org/officeDocument/2006/relationships/slide" Target="slides/slide5.xml"/><Relationship Id="rId99" Type="http://schemas.openxmlformats.org/officeDocument/2006/relationships/slide" Target="slides/slide93.xml"/><Relationship Id="rId10" Type="http://schemas.openxmlformats.org/officeDocument/2006/relationships/slide" Target="slides/slide4.xml"/><Relationship Id="rId98" Type="http://schemas.openxmlformats.org/officeDocument/2006/relationships/slide" Target="slides/slide92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91" Type="http://schemas.openxmlformats.org/officeDocument/2006/relationships/slide" Target="slides/slide85.xml"/><Relationship Id="rId90" Type="http://schemas.openxmlformats.org/officeDocument/2006/relationships/slide" Target="slides/slide84.xml"/><Relationship Id="rId93" Type="http://schemas.openxmlformats.org/officeDocument/2006/relationships/slide" Target="slides/slide87.xml"/><Relationship Id="rId92" Type="http://schemas.openxmlformats.org/officeDocument/2006/relationships/slide" Target="slides/slide86.xml"/><Relationship Id="rId118" Type="http://schemas.openxmlformats.org/officeDocument/2006/relationships/slide" Target="slides/slide112.xml"/><Relationship Id="rId117" Type="http://schemas.openxmlformats.org/officeDocument/2006/relationships/slide" Target="slides/slide111.xml"/><Relationship Id="rId116" Type="http://schemas.openxmlformats.org/officeDocument/2006/relationships/slide" Target="slides/slide110.xml"/><Relationship Id="rId115" Type="http://schemas.openxmlformats.org/officeDocument/2006/relationships/slide" Target="slides/slide109.xml"/><Relationship Id="rId119" Type="http://schemas.openxmlformats.org/officeDocument/2006/relationships/slide" Target="slides/slide113.xml"/><Relationship Id="rId15" Type="http://schemas.openxmlformats.org/officeDocument/2006/relationships/slide" Target="slides/slide9.xml"/><Relationship Id="rId110" Type="http://schemas.openxmlformats.org/officeDocument/2006/relationships/slide" Target="slides/slide104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14" Type="http://schemas.openxmlformats.org/officeDocument/2006/relationships/slide" Target="slides/slide108.xml"/><Relationship Id="rId18" Type="http://schemas.openxmlformats.org/officeDocument/2006/relationships/slide" Target="slides/slide12.xml"/><Relationship Id="rId113" Type="http://schemas.openxmlformats.org/officeDocument/2006/relationships/slide" Target="slides/slide107.xml"/><Relationship Id="rId112" Type="http://schemas.openxmlformats.org/officeDocument/2006/relationships/slide" Target="slides/slide106.xml"/><Relationship Id="rId111" Type="http://schemas.openxmlformats.org/officeDocument/2006/relationships/slide" Target="slides/slide105.xml"/><Relationship Id="rId84" Type="http://schemas.openxmlformats.org/officeDocument/2006/relationships/slide" Target="slides/slide78.xml"/><Relationship Id="rId83" Type="http://schemas.openxmlformats.org/officeDocument/2006/relationships/slide" Target="slides/slide77.xml"/><Relationship Id="rId86" Type="http://schemas.openxmlformats.org/officeDocument/2006/relationships/slide" Target="slides/slide80.xml"/><Relationship Id="rId85" Type="http://schemas.openxmlformats.org/officeDocument/2006/relationships/slide" Target="slides/slide79.xml"/><Relationship Id="rId88" Type="http://schemas.openxmlformats.org/officeDocument/2006/relationships/slide" Target="slides/slide82.xml"/><Relationship Id="rId87" Type="http://schemas.openxmlformats.org/officeDocument/2006/relationships/slide" Target="slides/slide81.xml"/><Relationship Id="rId89" Type="http://schemas.openxmlformats.org/officeDocument/2006/relationships/slide" Target="slides/slide83.xml"/><Relationship Id="rId80" Type="http://schemas.openxmlformats.org/officeDocument/2006/relationships/slide" Target="slides/slide74.xml"/><Relationship Id="rId82" Type="http://schemas.openxmlformats.org/officeDocument/2006/relationships/slide" Target="slides/slide76.xml"/><Relationship Id="rId81" Type="http://schemas.openxmlformats.org/officeDocument/2006/relationships/slide" Target="slides/slide75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slide" Target="slides/slide67.xml"/><Relationship Id="rId72" Type="http://schemas.openxmlformats.org/officeDocument/2006/relationships/slide" Target="slides/slide66.xml"/><Relationship Id="rId75" Type="http://schemas.openxmlformats.org/officeDocument/2006/relationships/slide" Target="slides/slide69.xml"/><Relationship Id="rId74" Type="http://schemas.openxmlformats.org/officeDocument/2006/relationships/slide" Target="slides/slide68.xml"/><Relationship Id="rId77" Type="http://schemas.openxmlformats.org/officeDocument/2006/relationships/slide" Target="slides/slide71.xml"/><Relationship Id="rId76" Type="http://schemas.openxmlformats.org/officeDocument/2006/relationships/slide" Target="slides/slide70.xml"/><Relationship Id="rId79" Type="http://schemas.openxmlformats.org/officeDocument/2006/relationships/slide" Target="slides/slide73.xml"/><Relationship Id="rId78" Type="http://schemas.openxmlformats.org/officeDocument/2006/relationships/slide" Target="slides/slide72.xml"/><Relationship Id="rId71" Type="http://schemas.openxmlformats.org/officeDocument/2006/relationships/slide" Target="slides/slide65.xml"/><Relationship Id="rId70" Type="http://schemas.openxmlformats.org/officeDocument/2006/relationships/slide" Target="slides/slide64.xml"/><Relationship Id="rId139" Type="http://schemas.openxmlformats.org/officeDocument/2006/relationships/font" Target="fonts/CrimsonText-boldItalic.fntdata"/><Relationship Id="rId138" Type="http://schemas.openxmlformats.org/officeDocument/2006/relationships/font" Target="fonts/CrimsonText-italic.fntdata"/><Relationship Id="rId137" Type="http://schemas.openxmlformats.org/officeDocument/2006/relationships/font" Target="fonts/CrimsonText-bold.fntdata"/><Relationship Id="rId132" Type="http://schemas.openxmlformats.org/officeDocument/2006/relationships/font" Target="fonts/TitilliumWeb-regular.fntdata"/><Relationship Id="rId131" Type="http://schemas.openxmlformats.org/officeDocument/2006/relationships/slide" Target="slides/slide125.xml"/><Relationship Id="rId130" Type="http://schemas.openxmlformats.org/officeDocument/2006/relationships/slide" Target="slides/slide124.xml"/><Relationship Id="rId136" Type="http://schemas.openxmlformats.org/officeDocument/2006/relationships/font" Target="fonts/CrimsonText-regular.fntdata"/><Relationship Id="rId135" Type="http://schemas.openxmlformats.org/officeDocument/2006/relationships/font" Target="fonts/TitilliumWeb-boldItalic.fntdata"/><Relationship Id="rId134" Type="http://schemas.openxmlformats.org/officeDocument/2006/relationships/font" Target="fonts/TitilliumWeb-italic.fntdata"/><Relationship Id="rId133" Type="http://schemas.openxmlformats.org/officeDocument/2006/relationships/font" Target="fonts/TitilliumWeb-bold.fntdata"/><Relationship Id="rId62" Type="http://schemas.openxmlformats.org/officeDocument/2006/relationships/slide" Target="slides/slide56.xml"/><Relationship Id="rId61" Type="http://schemas.openxmlformats.org/officeDocument/2006/relationships/slide" Target="slides/slide55.xml"/><Relationship Id="rId64" Type="http://schemas.openxmlformats.org/officeDocument/2006/relationships/slide" Target="slides/slide58.xml"/><Relationship Id="rId63" Type="http://schemas.openxmlformats.org/officeDocument/2006/relationships/slide" Target="slides/slide57.xml"/><Relationship Id="rId66" Type="http://schemas.openxmlformats.org/officeDocument/2006/relationships/slide" Target="slides/slide60.xml"/><Relationship Id="rId65" Type="http://schemas.openxmlformats.org/officeDocument/2006/relationships/slide" Target="slides/slide59.xml"/><Relationship Id="rId68" Type="http://schemas.openxmlformats.org/officeDocument/2006/relationships/slide" Target="slides/slide62.xml"/><Relationship Id="rId67" Type="http://schemas.openxmlformats.org/officeDocument/2006/relationships/slide" Target="slides/slide61.xml"/><Relationship Id="rId60" Type="http://schemas.openxmlformats.org/officeDocument/2006/relationships/slide" Target="slides/slide54.xml"/><Relationship Id="rId69" Type="http://schemas.openxmlformats.org/officeDocument/2006/relationships/slide" Target="slides/slide6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55" Type="http://schemas.openxmlformats.org/officeDocument/2006/relationships/slide" Target="slides/slide49.xml"/><Relationship Id="rId54" Type="http://schemas.openxmlformats.org/officeDocument/2006/relationships/slide" Target="slides/slide48.xml"/><Relationship Id="rId57" Type="http://schemas.openxmlformats.org/officeDocument/2006/relationships/slide" Target="slides/slide51.xml"/><Relationship Id="rId56" Type="http://schemas.openxmlformats.org/officeDocument/2006/relationships/slide" Target="slides/slide50.xml"/><Relationship Id="rId59" Type="http://schemas.openxmlformats.org/officeDocument/2006/relationships/slide" Target="slides/slide53.xml"/><Relationship Id="rId58" Type="http://schemas.openxmlformats.org/officeDocument/2006/relationships/slide" Target="slides/slide5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gif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Shape 10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Shape 10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Shape 10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0" name="Shape 10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Shape 10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8" name="Shape 10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Shape 1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Shape 1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Shape 1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Shape 1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" name="Shape 1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8" name="Shape 1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5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Shape 11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Shape 11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Shape 1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Shape 1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1" name="Shape 1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2" name="Shape 11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3" name="Shape 11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3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4" name="Shape 1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5" name="Shape 1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0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Shape 1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Shape 1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7" name="Shape 1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" name="Shape 1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9" name="Shape 1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Shape 1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Shape 1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3" name="Shape 1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4" name="Shape 1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5" name="Shape 1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0" name="Shape 1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1" name="Shape 1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2" name="Shape 1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7" name="Shape 1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8" name="Shape 12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9" name="Shape 12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Shape 1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6" name="Shape 1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Shape 12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8" name="Shape 12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2" name="Shape 1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3" name="Shape 1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" name="Shape 1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8" name="Shape 1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9" name="Shape 12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0" name="Shape 12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4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Shape 1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Shape 1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2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Shape 1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4" name="Shape 1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0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Shape 1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Shape 1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8" name="Shape 1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9" name="Shape 1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0" name="Shape 1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6" name="Shape 1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7" name="Shape 13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8" name="Shape 1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Shape 13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6" name="Shape 13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Shape 2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Shape 2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Shape 2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Shape 2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Shape 3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Shape 3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Shape 3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Shape 3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Shape 4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Shape 4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Shape 4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Shape 4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Shape 4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Shape 4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Shape 4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Shape 4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Shape 4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Shape 4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Shape 4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Shape 4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Shape 5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Shape 5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0" name="Shape 5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Shape 5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Shape 5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Shape 5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Shape 5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Shape 5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Shape 5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Shape 5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Shape 5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Shape 5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Shape 5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Shape 5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Shape 6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Shape 6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Shape 6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Shape 6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Shape 6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6" name="Shape 6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Shape 6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Shape 6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Shape 6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Shape 6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Shape 6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Shape 6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Shape 6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Shape 6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Shape 6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Shape 6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Shape 6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Shape 6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Shape 7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Shape 7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Shape 7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Shape 7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Shape 7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Shape 7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Shape 76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" name="Shape 7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Shape 7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Shape 7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Shape 7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Shape 7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Shape 7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9" name="Shape 7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Shape 8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Shape 8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4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Shape 8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6" name="Shape 8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Shape 8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Shape 8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Shape 8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Shape 8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Shape 8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Shape 8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Shape 8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Shape 8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Shape 8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Shape 8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Shape 8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7" name="Shape 8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Shape 8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Shape 8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Shape 9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6" name="Shape 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7" name="Shape 9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8" name="Shape 9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6" name="Shape 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8" name="Shape 9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Shape 9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Shape 9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Shape 9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Shape 9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5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6" name="Shape 9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7" name="Shape 9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3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Shape 9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Shape 9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Shape 9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Shape 9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Shape 9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Shape 9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3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Shape 9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Shape 9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Shape 10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9" name="Shape 10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Shape 10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5" name="Shape 10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Shape 10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Shape 10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Shape 10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Shape 10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1" name="Shape 1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2" name="Shape 10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3" name="Shape 10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Shape 10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Shape 10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745500"/>
          </a:xfrm>
          <a:prstGeom prst="rect">
            <a:avLst/>
          </a:prstGeom>
          <a:solidFill>
            <a:srgbClr val="0099FF">
              <a:alpha val="81570"/>
            </a:srgbClr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579000" y="1920449"/>
            <a:ext cx="54300" cy="119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685800" y="1915625"/>
            <a:ext cx="54120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None/>
              <a:defRPr i="0" sz="48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_4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>
            <p:ph type="ctrTitle"/>
          </p:nvPr>
        </p:nvSpPr>
        <p:spPr>
          <a:xfrm>
            <a:off x="311708" y="744574"/>
            <a:ext cx="8520600" cy="2052900"/>
          </a:xfrm>
          <a:prstGeom prst="rect">
            <a:avLst/>
          </a:prstGeom>
        </p:spPr>
        <p:txBody>
          <a:bodyPr anchorCtr="0" anchor="b" bIns="91450" lIns="91450" rIns="91450" wrap="square" tIns="91450"/>
          <a:lstStyle>
            <a:lvl1pPr lvl="0" rtl="0" algn="ctr">
              <a:spcBef>
                <a:spcPts val="0"/>
              </a:spcBef>
              <a:buSzPct val="100000"/>
              <a:defRPr sz="5100"/>
            </a:lvl1pPr>
            <a:lvl2pPr lvl="1" rtl="0" algn="ctr">
              <a:spcBef>
                <a:spcPts val="0"/>
              </a:spcBef>
              <a:buSzPct val="100000"/>
              <a:defRPr sz="5100"/>
            </a:lvl2pPr>
            <a:lvl3pPr lvl="2" rtl="0" algn="ctr">
              <a:spcBef>
                <a:spcPts val="0"/>
              </a:spcBef>
              <a:buSzPct val="100000"/>
              <a:defRPr sz="5100"/>
            </a:lvl3pPr>
            <a:lvl4pPr lvl="3" rtl="0" algn="ctr">
              <a:spcBef>
                <a:spcPts val="0"/>
              </a:spcBef>
              <a:buSzPct val="100000"/>
              <a:defRPr sz="5100"/>
            </a:lvl4pPr>
            <a:lvl5pPr lvl="4" rtl="0" algn="ctr">
              <a:spcBef>
                <a:spcPts val="0"/>
              </a:spcBef>
              <a:buSzPct val="100000"/>
              <a:defRPr sz="5100"/>
            </a:lvl5pPr>
            <a:lvl6pPr lvl="5" rtl="0" algn="ctr">
              <a:spcBef>
                <a:spcPts val="0"/>
              </a:spcBef>
              <a:buSzPct val="100000"/>
              <a:defRPr sz="5100"/>
            </a:lvl6pPr>
            <a:lvl7pPr lvl="6" rtl="0" algn="ctr">
              <a:spcBef>
                <a:spcPts val="0"/>
              </a:spcBef>
              <a:buSzPct val="100000"/>
              <a:defRPr sz="5100"/>
            </a:lvl7pPr>
            <a:lvl8pPr lvl="7" rtl="0" algn="ctr">
              <a:spcBef>
                <a:spcPts val="0"/>
              </a:spcBef>
              <a:buSzPct val="100000"/>
              <a:defRPr sz="5100"/>
            </a:lvl8pPr>
            <a:lvl9pPr lvl="8" rtl="0" algn="ctr">
              <a:spcBef>
                <a:spcPts val="0"/>
              </a:spcBef>
              <a:buSzPct val="100000"/>
              <a:defRPr sz="5100"/>
            </a:lvl9pPr>
          </a:lstStyle>
          <a:p/>
        </p:txBody>
      </p:sp>
      <p:sp>
        <p:nvSpPr>
          <p:cNvPr id="54" name="Shape 5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50" lIns="91450" rIns="91450" wrap="square" tIns="914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7" y="4663216"/>
            <a:ext cx="548700" cy="393900"/>
          </a:xfrm>
          <a:prstGeom prst="rect">
            <a:avLst/>
          </a:prstGeom>
        </p:spPr>
        <p:txBody>
          <a:bodyPr anchorCtr="0" anchor="ctr" bIns="174175" lIns="174175" rIns="174175" wrap="square" tIns="17417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700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700"/>
            </a:lvl2pPr>
            <a:lvl3pPr indent="0" lvl="2" rtl="0">
              <a:spcBef>
                <a:spcPts val="0"/>
              </a:spcBef>
              <a:buNone/>
              <a:defRPr sz="1700"/>
            </a:lvl3pPr>
            <a:lvl4pPr indent="0" lvl="3" rtl="0">
              <a:spcBef>
                <a:spcPts val="0"/>
              </a:spcBef>
              <a:buNone/>
              <a:defRPr sz="1700"/>
            </a:lvl4pPr>
            <a:lvl5pPr indent="0" lvl="4" rtl="0">
              <a:spcBef>
                <a:spcPts val="0"/>
              </a:spcBef>
              <a:buNone/>
              <a:defRPr sz="1700"/>
            </a:lvl5pPr>
            <a:lvl6pPr indent="0" lvl="5" rtl="0">
              <a:spcBef>
                <a:spcPts val="0"/>
              </a:spcBef>
              <a:buNone/>
              <a:defRPr sz="1700"/>
            </a:lvl6pPr>
            <a:lvl7pPr indent="0" lvl="6" rtl="0">
              <a:spcBef>
                <a:spcPts val="0"/>
              </a:spcBef>
              <a:buNone/>
              <a:defRPr sz="1700"/>
            </a:lvl7pPr>
            <a:lvl8pPr indent="0" lvl="7" rtl="0">
              <a:spcBef>
                <a:spcPts val="0"/>
              </a:spcBef>
              <a:buNone/>
              <a:defRPr sz="1700"/>
            </a:lvl8pPr>
            <a:lvl9pPr indent="0" lvl="8" rtl="0">
              <a:spcBef>
                <a:spcPts val="0"/>
              </a:spcBef>
              <a:buNone/>
              <a:defRPr sz="1700"/>
            </a:lvl9pPr>
          </a:lstStyle>
          <a:p/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457200" y="1200150"/>
            <a:ext cx="82296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-152400" lvl="0" marL="342900" marR="0" rtl="0" algn="l"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114300" lvl="1" marL="749300" marR="0" rtl="0" algn="l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2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1143000" marR="0" rtl="0" algn="l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101600" lvl="3" marL="1600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–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101600" lvl="4" marL="20574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»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101600" lvl="7" marL="34417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127000" lvl="8" marL="38989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457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l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3124200" y="4767264"/>
            <a:ext cx="28959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ctr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6553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50" rIns="91450" wrap="square" tIns="4572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_5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50" lIns="91450" rIns="91450" wrap="square" tIns="91450"/>
          <a:lstStyle>
            <a:lvl1pPr lvl="0" rtl="0" algn="ctr">
              <a:spcBef>
                <a:spcPts val="0"/>
              </a:spcBef>
              <a:buSzPct val="100000"/>
              <a:defRPr sz="5200"/>
            </a:lvl1pPr>
            <a:lvl2pPr lvl="1" rtl="0" algn="ctr">
              <a:spcBef>
                <a:spcPts val="0"/>
              </a:spcBef>
              <a:buSzPct val="100000"/>
              <a:defRPr sz="5200"/>
            </a:lvl2pPr>
            <a:lvl3pPr lvl="2" rtl="0" algn="ctr">
              <a:spcBef>
                <a:spcPts val="0"/>
              </a:spcBef>
              <a:buSzPct val="100000"/>
              <a:defRPr sz="5200"/>
            </a:lvl3pPr>
            <a:lvl4pPr lvl="3" rtl="0" algn="ctr">
              <a:spcBef>
                <a:spcPts val="0"/>
              </a:spcBef>
              <a:buSzPct val="100000"/>
              <a:defRPr sz="5200"/>
            </a:lvl4pPr>
            <a:lvl5pPr lvl="4" rtl="0" algn="ctr">
              <a:spcBef>
                <a:spcPts val="0"/>
              </a:spcBef>
              <a:buSzPct val="100000"/>
              <a:defRPr sz="5200"/>
            </a:lvl5pPr>
            <a:lvl6pPr lvl="5" rtl="0" algn="ctr">
              <a:spcBef>
                <a:spcPts val="0"/>
              </a:spcBef>
              <a:buSzPct val="100000"/>
              <a:defRPr sz="5200"/>
            </a:lvl6pPr>
            <a:lvl7pPr lvl="6" rtl="0" algn="ctr">
              <a:spcBef>
                <a:spcPts val="0"/>
              </a:spcBef>
              <a:buSzPct val="100000"/>
              <a:defRPr sz="5200"/>
            </a:lvl7pPr>
            <a:lvl8pPr lvl="7" rtl="0" algn="ctr">
              <a:spcBef>
                <a:spcPts val="0"/>
              </a:spcBef>
              <a:buSzPct val="100000"/>
              <a:defRPr sz="5200"/>
            </a:lvl8pPr>
            <a:lvl9pPr lvl="8" rtl="0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50" lIns="91450" rIns="91450" wrap="square" tIns="914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9144000" cy="3745500"/>
          </a:xfrm>
          <a:prstGeom prst="rect">
            <a:avLst/>
          </a:prstGeom>
          <a:solidFill>
            <a:srgbClr val="0099FF">
              <a:alpha val="81570"/>
            </a:srgbClr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579000" y="1920449"/>
            <a:ext cx="54300" cy="1192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Shape 73"/>
          <p:cNvSpPr txBox="1"/>
          <p:nvPr>
            <p:ph type="ctrTitle"/>
          </p:nvPr>
        </p:nvSpPr>
        <p:spPr>
          <a:xfrm>
            <a:off x="685800" y="1915625"/>
            <a:ext cx="54120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None/>
              <a:defRPr i="0" sz="48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48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colo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/>
        </p:nvSpPr>
        <p:spPr>
          <a:xfrm>
            <a:off x="0" y="0"/>
            <a:ext cx="9144000" cy="2593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Shape 7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0" y="0"/>
            <a:ext cx="9144000" cy="3745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579000" y="1722000"/>
            <a:ext cx="54300" cy="136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Shape 80"/>
          <p:cNvSpPr txBox="1"/>
          <p:nvPr>
            <p:ph type="ctrTitle"/>
          </p:nvPr>
        </p:nvSpPr>
        <p:spPr>
          <a:xfrm>
            <a:off x="826350" y="1519224"/>
            <a:ext cx="4638300" cy="115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None/>
              <a:defRPr i="0" sz="36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81" name="Shape 81"/>
          <p:cNvSpPr txBox="1"/>
          <p:nvPr>
            <p:ph idx="1" type="subTitle"/>
          </p:nvPr>
        </p:nvSpPr>
        <p:spPr>
          <a:xfrm>
            <a:off x="826350" y="2763850"/>
            <a:ext cx="7631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  <a:defRPr i="0" u="none" cap="none" strike="noStrike">
                <a:solidFill>
                  <a:srgbClr val="000000"/>
                </a:solidFill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0" y="-9750"/>
            <a:ext cx="7726800" cy="51630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51450" y="1362950"/>
            <a:ext cx="5404800" cy="2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90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▪"/>
              <a:defRPr i="1" sz="3000" u="none" cap="none" strike="noStrike">
                <a:solidFill>
                  <a:srgbClr val="FFFFFF"/>
                </a:solidFill>
              </a:defRPr>
            </a:lvl1pPr>
            <a:lvl2pPr indent="1905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▫"/>
              <a:defRPr i="1" sz="3000" u="none" cap="none" strike="noStrike">
                <a:solidFill>
                  <a:srgbClr val="FFFFFF"/>
                </a:solidFill>
              </a:defRPr>
            </a:lvl2pPr>
            <a:lvl3pPr indent="2032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▸"/>
              <a:defRPr i="1" sz="3000" u="none" cap="none" strike="noStrike">
                <a:solidFill>
                  <a:srgbClr val="FFFFFF"/>
                </a:solidFill>
              </a:defRPr>
            </a:lvl3pPr>
            <a:lvl4pPr indent="19050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4pPr>
            <a:lvl5pPr indent="16510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5pPr>
            <a:lvl6pPr indent="19050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6pPr>
            <a:lvl7pPr indent="20320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7pPr>
            <a:lvl8pPr indent="20320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8pPr>
            <a:lvl9pPr indent="1905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6" name="Shape 86"/>
          <p:cNvSpPr txBox="1"/>
          <p:nvPr/>
        </p:nvSpPr>
        <p:spPr>
          <a:xfrm>
            <a:off x="439872" y="742343"/>
            <a:ext cx="19575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sz="1300"/>
          </a:p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844425" y="422500"/>
            <a:ext cx="7096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  <a:defRPr i="0" u="none" cap="none" strike="noStrike">
                <a:solidFill>
                  <a:srgbClr val="000000"/>
                </a:solidFill>
              </a:defRPr>
            </a:lvl1pPr>
            <a:lvl2pPr indent="0" lvl="1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2pPr>
            <a:lvl3pPr indent="0" lvl="2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3pPr>
            <a:lvl4pPr indent="0" lvl="3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4pPr>
            <a:lvl5pPr indent="0" lvl="4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5pPr>
            <a:lvl6pPr indent="0" lvl="5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6pPr>
            <a:lvl7pPr indent="0" lvl="6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7pPr>
            <a:lvl8pPr indent="0" lvl="7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8pPr>
            <a:lvl9pPr indent="0" lvl="8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844425" y="1586325"/>
            <a:ext cx="5971500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▪"/>
              <a:defRPr i="0" u="none" cap="none" strike="noStrike">
                <a:solidFill>
                  <a:schemeClr val="dk1"/>
                </a:solidFill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▫"/>
              <a:defRPr i="0" u="none" cap="none" strike="noStrike">
                <a:solidFill>
                  <a:schemeClr val="dk1"/>
                </a:solidFill>
              </a:defRPr>
            </a:lvl2pPr>
            <a:lvl3pPr indent="1270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▸"/>
              <a:defRPr i="0" u="none" cap="none" strike="noStrike">
                <a:solidFill>
                  <a:schemeClr val="dk1"/>
                </a:solidFill>
              </a:defRPr>
            </a:lvl3pPr>
            <a:lvl4pPr indent="8890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4pPr>
            <a:lvl5pPr indent="8890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5pPr>
            <a:lvl6pPr indent="12700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6pPr>
            <a:lvl7pPr indent="12700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7pPr>
            <a:lvl8pPr indent="12700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8pPr>
            <a:lvl9pPr indent="1143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Shape 9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700"/>
            </a:lvl2pPr>
            <a:lvl3pPr indent="0" lvl="2" rtl="0">
              <a:spcBef>
                <a:spcPts val="0"/>
              </a:spcBef>
              <a:buNone/>
              <a:defRPr sz="1700"/>
            </a:lvl3pPr>
            <a:lvl4pPr indent="0" lvl="3" rtl="0">
              <a:spcBef>
                <a:spcPts val="0"/>
              </a:spcBef>
              <a:buNone/>
              <a:defRPr sz="1700"/>
            </a:lvl4pPr>
            <a:lvl5pPr indent="0" lvl="4" rtl="0">
              <a:spcBef>
                <a:spcPts val="0"/>
              </a:spcBef>
              <a:buNone/>
              <a:defRPr sz="1700"/>
            </a:lvl5pPr>
            <a:lvl6pPr indent="0" lvl="5" rtl="0">
              <a:spcBef>
                <a:spcPts val="0"/>
              </a:spcBef>
              <a:buNone/>
              <a:defRPr sz="1700"/>
            </a:lvl6pPr>
            <a:lvl7pPr indent="0" lvl="6" rtl="0">
              <a:spcBef>
                <a:spcPts val="0"/>
              </a:spcBef>
              <a:buNone/>
              <a:defRPr sz="1700"/>
            </a:lvl7pPr>
            <a:lvl8pPr indent="0" lvl="7" rtl="0">
              <a:spcBef>
                <a:spcPts val="0"/>
              </a:spcBef>
              <a:buNone/>
              <a:defRPr sz="1700"/>
            </a:lvl8pPr>
            <a:lvl9pPr indent="0" lvl="8" rtl="0">
              <a:spcBef>
                <a:spcPts val="0"/>
              </a:spcBef>
              <a:buNone/>
              <a:defRPr sz="17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ctr">
              <a:spcBef>
                <a:spcPts val="80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600"/>
              </a:spcBef>
              <a:buClr>
                <a:srgbClr val="888888"/>
              </a:buClr>
              <a:buFont typeface="Arial"/>
              <a:buNone/>
              <a:defRPr b="0" i="0" sz="2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600"/>
              </a:spcBef>
              <a:buClr>
                <a:srgbClr val="888888"/>
              </a:buClr>
              <a:buFont typeface="Arial"/>
              <a:buNone/>
              <a:defRPr b="0" i="0" sz="2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0" type="dt"/>
          </p:nvPr>
        </p:nvSpPr>
        <p:spPr>
          <a:xfrm>
            <a:off x="457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l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1" type="ftr"/>
          </p:nvPr>
        </p:nvSpPr>
        <p:spPr>
          <a:xfrm>
            <a:off x="3124200" y="4767264"/>
            <a:ext cx="28959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ctr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9" name="Shape 99"/>
          <p:cNvSpPr txBox="1"/>
          <p:nvPr>
            <p:ph idx="12" type="sldNum"/>
          </p:nvPr>
        </p:nvSpPr>
        <p:spPr>
          <a:xfrm>
            <a:off x="6553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50" rIns="91450" wrap="square" tIns="4572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 1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type="ctrTitle"/>
          </p:nvPr>
        </p:nvSpPr>
        <p:spPr>
          <a:xfrm>
            <a:off x="311708" y="744574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50" lIns="91450" rIns="91450" wrap="square" tIns="91450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5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1" type="subTitle"/>
          </p:nvPr>
        </p:nvSpPr>
        <p:spPr>
          <a:xfrm>
            <a:off x="311700" y="2834124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843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415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733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305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187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2" type="sldNum"/>
          </p:nvPr>
        </p:nvSpPr>
        <p:spPr>
          <a:xfrm>
            <a:off x="8472457" y="4663216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colo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>
            <a:off x="0" y="0"/>
            <a:ext cx="9144000" cy="2593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/>
        </p:nvSpPr>
        <p:spPr>
          <a:xfrm>
            <a:off x="0" y="0"/>
            <a:ext cx="9144000" cy="3745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579000" y="1722000"/>
            <a:ext cx="54300" cy="136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 txBox="1"/>
          <p:nvPr>
            <p:ph type="ctrTitle"/>
          </p:nvPr>
        </p:nvSpPr>
        <p:spPr>
          <a:xfrm>
            <a:off x="826350" y="1519224"/>
            <a:ext cx="4638300" cy="115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None/>
              <a:defRPr i="0" sz="36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Clr>
                <a:srgbClr val="FFFFFF"/>
              </a:buClr>
              <a:buFont typeface="Titillium Web"/>
              <a:buNone/>
              <a:defRPr b="1" sz="3600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20" name="Shape 20"/>
          <p:cNvSpPr txBox="1"/>
          <p:nvPr>
            <p:ph idx="1" type="subTitle"/>
          </p:nvPr>
        </p:nvSpPr>
        <p:spPr>
          <a:xfrm>
            <a:off x="826350" y="2763850"/>
            <a:ext cx="76317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  <a:defRPr i="0" u="none" cap="none" strike="noStrike">
                <a:solidFill>
                  <a:srgbClr val="000000"/>
                </a:solidFill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itillium Web"/>
              <a:buNone/>
              <a:defRPr b="0" i="0" sz="3000" u="none" cap="none" strike="noStrike">
                <a:solidFill>
                  <a:srgbClr val="000000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>
            <a:off x="0" y="-9750"/>
            <a:ext cx="7726800" cy="51630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651450" y="1362950"/>
            <a:ext cx="5404800" cy="27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905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▪"/>
              <a:defRPr i="1" sz="3000" u="none" cap="none" strike="noStrike">
                <a:solidFill>
                  <a:srgbClr val="FFFFFF"/>
                </a:solidFill>
              </a:defRPr>
            </a:lvl1pPr>
            <a:lvl2pPr indent="1905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▫"/>
              <a:defRPr i="1" sz="3000" u="none" cap="none" strike="noStrike">
                <a:solidFill>
                  <a:srgbClr val="FFFFFF"/>
                </a:solidFill>
              </a:defRPr>
            </a:lvl2pPr>
            <a:lvl3pPr indent="2032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▸"/>
              <a:defRPr i="1" sz="3000" u="none" cap="none" strike="noStrike">
                <a:solidFill>
                  <a:srgbClr val="FFFFFF"/>
                </a:solidFill>
              </a:defRPr>
            </a:lvl3pPr>
            <a:lvl4pPr indent="19050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4pPr>
            <a:lvl5pPr indent="16510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5pPr>
            <a:lvl6pPr indent="19050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6pPr>
            <a:lvl7pPr indent="20320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7pPr>
            <a:lvl8pPr indent="20320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8pPr>
            <a:lvl9pPr indent="1905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Char char="▹"/>
              <a:defRPr i="1" sz="3000" u="none" cap="none" strike="noStrike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/>
        </p:nvSpPr>
        <p:spPr>
          <a:xfrm>
            <a:off x="439872" y="742343"/>
            <a:ext cx="1957500" cy="653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t/>
            </a:r>
            <a:endParaRPr sz="1300"/>
          </a:p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None/>
              <a:defRPr i="0" u="none" cap="none" strike="noStrike">
                <a:solidFill>
                  <a:srgbClr val="000000"/>
                </a:solidFill>
              </a:defRPr>
            </a:lvl1pPr>
            <a:lvl2pPr indent="0" lvl="1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2pPr>
            <a:lvl3pPr indent="0" lvl="2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3pPr>
            <a:lvl4pPr indent="0" lvl="3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4pPr>
            <a:lvl5pPr indent="0" lvl="4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5pPr>
            <a:lvl6pPr indent="0" lvl="5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6pPr>
            <a:lvl7pPr indent="0" lvl="6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7pPr>
            <a:lvl8pPr indent="0" lvl="7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8pPr>
            <a:lvl9pPr indent="0" lvl="8" rtl="0">
              <a:spcBef>
                <a:spcPts val="0"/>
              </a:spcBef>
              <a:buFont typeface="Crimson Text"/>
              <a:buNone/>
              <a:defRPr sz="27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844425" y="1586325"/>
            <a:ext cx="5971500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▪"/>
              <a:defRPr i="0" u="none" cap="none" strike="noStrike">
                <a:solidFill>
                  <a:schemeClr val="dk1"/>
                </a:solidFill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▫"/>
              <a:defRPr i="0" u="none" cap="none" strike="noStrike">
                <a:solidFill>
                  <a:schemeClr val="dk1"/>
                </a:solidFill>
              </a:defRPr>
            </a:lvl2pPr>
            <a:lvl3pPr indent="12700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▸"/>
              <a:defRPr i="0" u="none" cap="none" strike="noStrike">
                <a:solidFill>
                  <a:schemeClr val="dk1"/>
                </a:solidFill>
              </a:defRPr>
            </a:lvl3pPr>
            <a:lvl4pPr indent="88900" lvl="3" marL="1384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4pPr>
            <a:lvl5pPr indent="88900" lvl="4" marL="1841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5pPr>
            <a:lvl6pPr indent="127000" lvl="5" marL="2273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Char char="▹"/>
              <a:defRPr i="0" u="none" cap="none" strike="noStrike">
                <a:solidFill>
                  <a:schemeClr val="dk1"/>
                </a:solidFill>
              </a:defRPr>
            </a:lvl6pPr>
            <a:lvl7pPr indent="127000" lvl="6" marL="2730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7pPr>
            <a:lvl8pPr indent="127000" lvl="7" marL="3187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8pPr>
            <a:lvl9pPr indent="11430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har char="▹"/>
              <a:defRPr i="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" name="Shape 30"/>
          <p:cNvSpPr/>
          <p:nvPr/>
        </p:nvSpPr>
        <p:spPr>
          <a:xfrm>
            <a:off x="579000" y="579000"/>
            <a:ext cx="54300" cy="6756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/>
          <p:nvPr/>
        </p:nvSpPr>
        <p:spPr>
          <a:xfrm>
            <a:off x="9089700" y="0"/>
            <a:ext cx="54300" cy="5143500"/>
          </a:xfrm>
          <a:prstGeom prst="rect">
            <a:avLst/>
          </a:prstGeom>
          <a:solidFill>
            <a:srgbClr val="0099FF"/>
          </a:solidFill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ctrTitle"/>
          </p:nvPr>
        </p:nvSpPr>
        <p:spPr>
          <a:xfrm>
            <a:off x="685800" y="1597820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/>
          <a:lstStyle>
            <a:lvl1pPr indent="0" lvl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700"/>
            </a:lvl2pPr>
            <a:lvl3pPr indent="0" lvl="2" rtl="0">
              <a:spcBef>
                <a:spcPts val="0"/>
              </a:spcBef>
              <a:buNone/>
              <a:defRPr sz="1700"/>
            </a:lvl3pPr>
            <a:lvl4pPr indent="0" lvl="3" rtl="0">
              <a:spcBef>
                <a:spcPts val="0"/>
              </a:spcBef>
              <a:buNone/>
              <a:defRPr sz="1700"/>
            </a:lvl4pPr>
            <a:lvl5pPr indent="0" lvl="4" rtl="0">
              <a:spcBef>
                <a:spcPts val="0"/>
              </a:spcBef>
              <a:buNone/>
              <a:defRPr sz="1700"/>
            </a:lvl5pPr>
            <a:lvl6pPr indent="0" lvl="5" rtl="0">
              <a:spcBef>
                <a:spcPts val="0"/>
              </a:spcBef>
              <a:buNone/>
              <a:defRPr sz="1700"/>
            </a:lvl6pPr>
            <a:lvl7pPr indent="0" lvl="6" rtl="0">
              <a:spcBef>
                <a:spcPts val="0"/>
              </a:spcBef>
              <a:buNone/>
              <a:defRPr sz="1700"/>
            </a:lvl7pPr>
            <a:lvl8pPr indent="0" lvl="7" rtl="0">
              <a:spcBef>
                <a:spcPts val="0"/>
              </a:spcBef>
              <a:buNone/>
              <a:defRPr sz="1700"/>
            </a:lvl8pPr>
            <a:lvl9pPr indent="0" lvl="8" rtl="0">
              <a:spcBef>
                <a:spcPts val="0"/>
              </a:spcBef>
              <a:buNone/>
              <a:defRPr sz="1700"/>
            </a:lvl9pPr>
          </a:lstStyle>
          <a:p/>
        </p:txBody>
      </p:sp>
      <p:sp>
        <p:nvSpPr>
          <p:cNvPr id="35" name="Shape 35"/>
          <p:cNvSpPr txBox="1"/>
          <p:nvPr>
            <p:ph idx="1" type="subTitle"/>
          </p:nvPr>
        </p:nvSpPr>
        <p:spPr>
          <a:xfrm>
            <a:off x="1371600" y="2914650"/>
            <a:ext cx="64008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ctr">
              <a:spcBef>
                <a:spcPts val="800"/>
              </a:spcBef>
              <a:buClr>
                <a:srgbClr val="888888"/>
              </a:buClr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600"/>
              </a:spcBef>
              <a:buClr>
                <a:srgbClr val="888888"/>
              </a:buClr>
              <a:buFont typeface="Arial"/>
              <a:buNone/>
              <a:defRPr b="0" i="0" sz="2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600"/>
              </a:spcBef>
              <a:buClr>
                <a:srgbClr val="888888"/>
              </a:buClr>
              <a:buFont typeface="Arial"/>
              <a:buNone/>
              <a:defRPr b="0" i="0" sz="2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1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0" type="dt"/>
          </p:nvPr>
        </p:nvSpPr>
        <p:spPr>
          <a:xfrm>
            <a:off x="457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l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1" type="ftr"/>
          </p:nvPr>
        </p:nvSpPr>
        <p:spPr>
          <a:xfrm>
            <a:off x="3124200" y="4767264"/>
            <a:ext cx="28959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4175" lIns="174175" rIns="174175" wrap="square" tIns="174175"/>
          <a:lstStyle>
            <a:lvl1pPr indent="0" lvl="0" marL="0" marR="0" rtl="0" algn="ctr">
              <a:spcBef>
                <a:spcPts val="0"/>
              </a:spcBef>
              <a:buSzPct val="245454"/>
              <a:buNone/>
              <a:defRPr b="0" i="0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84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41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733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305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1877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buSzPct val="158823"/>
              <a:buNone/>
              <a:defRPr b="0" i="0" sz="1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6553200" y="4767264"/>
            <a:ext cx="21333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50" rIns="91450" wrap="square" tIns="4572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b="0" i="0" lang="en" sz="11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 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ctrTitle"/>
          </p:nvPr>
        </p:nvSpPr>
        <p:spPr>
          <a:xfrm>
            <a:off x="311708" y="744574"/>
            <a:ext cx="8520600" cy="2052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50" lIns="91450" rIns="91450" wrap="square" tIns="91450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b="0" i="0" sz="5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2pPr>
            <a:lvl3pPr indent="0" lvl="2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3pPr>
            <a:lvl4pPr indent="0" lvl="3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4pPr>
            <a:lvl5pPr indent="0" lvl="4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5pPr>
            <a:lvl6pPr indent="0" lvl="5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6pPr>
            <a:lvl7pPr indent="0" lvl="6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7pPr>
            <a:lvl8pPr indent="0" lvl="7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8pPr>
            <a:lvl9pPr indent="0" lvl="8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  <a:defRPr sz="5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" type="subTitle"/>
          </p:nvPr>
        </p:nvSpPr>
        <p:spPr>
          <a:xfrm>
            <a:off x="311700" y="2834124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843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415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733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7305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31877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657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  <a:defRPr b="0" i="0" sz="2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_3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ctrTitle"/>
          </p:nvPr>
        </p:nvSpPr>
        <p:spPr>
          <a:xfrm>
            <a:off x="311708" y="744574"/>
            <a:ext cx="8520600" cy="2052900"/>
          </a:xfrm>
          <a:prstGeom prst="rect">
            <a:avLst/>
          </a:prstGeom>
        </p:spPr>
        <p:txBody>
          <a:bodyPr anchorCtr="0" anchor="b" bIns="91450" lIns="91450" rIns="91450" wrap="square" tIns="91450"/>
          <a:lstStyle>
            <a:lvl1pPr lvl="0" rtl="0" algn="ctr">
              <a:spcBef>
                <a:spcPts val="0"/>
              </a:spcBef>
              <a:buSzPct val="100000"/>
              <a:defRPr sz="5100"/>
            </a:lvl1pPr>
            <a:lvl2pPr lvl="1" rtl="0" algn="ctr">
              <a:spcBef>
                <a:spcPts val="0"/>
              </a:spcBef>
              <a:buSzPct val="100000"/>
              <a:defRPr sz="5100"/>
            </a:lvl2pPr>
            <a:lvl3pPr lvl="2" rtl="0" algn="ctr">
              <a:spcBef>
                <a:spcPts val="0"/>
              </a:spcBef>
              <a:buSzPct val="100000"/>
              <a:defRPr sz="5100"/>
            </a:lvl3pPr>
            <a:lvl4pPr lvl="3" rtl="0" algn="ctr">
              <a:spcBef>
                <a:spcPts val="0"/>
              </a:spcBef>
              <a:buSzPct val="100000"/>
              <a:defRPr sz="5100"/>
            </a:lvl4pPr>
            <a:lvl5pPr lvl="4" rtl="0" algn="ctr">
              <a:spcBef>
                <a:spcPts val="0"/>
              </a:spcBef>
              <a:buSzPct val="100000"/>
              <a:defRPr sz="5100"/>
            </a:lvl5pPr>
            <a:lvl6pPr lvl="5" rtl="0" algn="ctr">
              <a:spcBef>
                <a:spcPts val="0"/>
              </a:spcBef>
              <a:buSzPct val="100000"/>
              <a:defRPr sz="5100"/>
            </a:lvl6pPr>
            <a:lvl7pPr lvl="6" rtl="0" algn="ctr">
              <a:spcBef>
                <a:spcPts val="0"/>
              </a:spcBef>
              <a:buSzPct val="100000"/>
              <a:defRPr sz="5100"/>
            </a:lvl7pPr>
            <a:lvl8pPr lvl="7" rtl="0" algn="ctr">
              <a:spcBef>
                <a:spcPts val="0"/>
              </a:spcBef>
              <a:buSzPct val="100000"/>
              <a:defRPr sz="5100"/>
            </a:lvl8pPr>
            <a:lvl9pPr lvl="8" rtl="0" algn="ctr">
              <a:spcBef>
                <a:spcPts val="0"/>
              </a:spcBef>
              <a:buSzPct val="100000"/>
              <a:defRPr sz="5100"/>
            </a:lvl9pPr>
          </a:lstStyle>
          <a:p/>
        </p:txBody>
      </p:sp>
      <p:sp>
        <p:nvSpPr>
          <p:cNvPr id="45" name="Shape 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50" lIns="91450" rIns="91450" wrap="square" tIns="91450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900"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700" cy="393900"/>
          </a:xfrm>
          <a:prstGeom prst="rect">
            <a:avLst/>
          </a:prstGeom>
        </p:spPr>
        <p:txBody>
          <a:bodyPr anchorCtr="0" anchor="ctr" bIns="174175" lIns="174175" rIns="174175" wrap="square" tIns="17417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700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_AND_BODY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879000"/>
          </a:xfrm>
          <a:prstGeom prst="rect">
            <a:avLst/>
          </a:prstGeom>
          <a:solidFill>
            <a:srgbClr val="01AFD1"/>
          </a:solidFill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174175" lIns="174175" rIns="174175" wrap="square" tIns="17417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700"/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311700" y="1152474"/>
            <a:ext cx="8520600" cy="3416400"/>
          </a:xfrm>
          <a:prstGeom prst="rect">
            <a:avLst/>
          </a:prstGeom>
        </p:spPr>
        <p:txBody>
          <a:bodyPr anchorCtr="0" anchor="t" bIns="91450" lIns="91450" rIns="91450" wrap="square" tIns="9145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50" name="Shape 50"/>
          <p:cNvSpPr txBox="1"/>
          <p:nvPr>
            <p:ph idx="12" type="sldNum"/>
          </p:nvPr>
        </p:nvSpPr>
        <p:spPr>
          <a:xfrm>
            <a:off x="8472457" y="4663216"/>
            <a:ext cx="548700" cy="393900"/>
          </a:xfrm>
          <a:prstGeom prst="rect">
            <a:avLst/>
          </a:prstGeom>
        </p:spPr>
        <p:txBody>
          <a:bodyPr anchorCtr="0" anchor="ctr" bIns="174175" lIns="174175" rIns="174175" wrap="square" tIns="17417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z="2700"/>
              <a:t>‹#›</a:t>
            </a:fld>
          </a:p>
        </p:txBody>
      </p:sp>
      <p:sp>
        <p:nvSpPr>
          <p:cNvPr id="51" name="Shape 51"/>
          <p:cNvSpPr txBox="1"/>
          <p:nvPr>
            <p:ph type="title"/>
          </p:nvPr>
        </p:nvSpPr>
        <p:spPr>
          <a:xfrm>
            <a:off x="-21431" y="8001"/>
            <a:ext cx="9144000" cy="879000"/>
          </a:xfrm>
          <a:prstGeom prst="rect">
            <a:avLst/>
          </a:prstGeom>
        </p:spPr>
        <p:txBody>
          <a:bodyPr anchorCtr="0" anchor="t" bIns="91450" lIns="91450" rIns="91450" wrap="square" tIns="91450"/>
          <a:lstStyle>
            <a:lvl1pPr lvl="0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buClr>
                <a:srgbClr val="FFFFFF"/>
              </a:buClr>
              <a:buSzPct val="100000"/>
              <a:defRPr sz="3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None/>
              <a:defRPr b="1" i="0" sz="3600" u="none" cap="none" strike="noStrike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indent="0" lvl="1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723797" y="1586325"/>
            <a:ext cx="6092099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270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▪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▫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indent="127000" lvl="2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▸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indent="88900" lvl="3" marL="13843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indent="88900" lvl="4" marL="18415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indent="127000" lvl="5" marL="22733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indent="127000" lvl="6" marL="27305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indent="127000" lvl="7" marL="31877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indent="114300" lvl="8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7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844425" y="422500"/>
            <a:ext cx="70965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None/>
              <a:defRPr b="1" i="0" sz="3600" u="none" cap="none" strike="noStrike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indent="0" lvl="1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2pPr>
            <a:lvl3pPr indent="0" lvl="2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3pPr>
            <a:lvl4pPr indent="0" lvl="3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4pPr>
            <a:lvl5pPr indent="0" lvl="4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5pPr>
            <a:lvl6pPr indent="0" lvl="5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6pPr>
            <a:lvl7pPr indent="0" lvl="6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7pPr>
            <a:lvl8pPr indent="0" lvl="7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8pPr>
            <a:lvl9pPr indent="0" lvl="8" rtl="0">
              <a:spcBef>
                <a:spcPts val="0"/>
              </a:spcBef>
              <a:buSzPct val="48148"/>
              <a:buFont typeface="Titillium Web"/>
              <a:buNone/>
              <a:defRPr b="1" sz="2700"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723797" y="1586325"/>
            <a:ext cx="6092099" cy="31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50" lIns="91450" rIns="91450" wrap="square" tIns="91450"/>
          <a:lstStyle>
            <a:lvl1pPr indent="1270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▪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▫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2pPr>
            <a:lvl3pPr indent="127000" lvl="2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▸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3pPr>
            <a:lvl4pPr indent="88900" lvl="3" marL="13843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4pPr>
            <a:lvl5pPr indent="88900" lvl="4" marL="18415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5pPr>
            <a:lvl6pPr indent="127000" lvl="5" marL="22733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6pPr>
            <a:lvl7pPr indent="127000" lvl="6" marL="27305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7pPr>
            <a:lvl8pPr indent="127000" lvl="7" marL="31877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8pPr>
            <a:lvl9pPr indent="114300" lvl="8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99FF"/>
              </a:buClr>
              <a:buSzPct val="100000"/>
              <a:buFont typeface="Crimson Text"/>
              <a:buChar char="▹"/>
              <a:defRPr i="0" sz="1800" u="none" cap="none" strike="noStrike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en" sz="13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0.xml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1.xml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2.xml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3.xml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22.gif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5.xml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6.xml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8.xml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0.xml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1.xml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3.xml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4.xml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5.xml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6.xml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8.xml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9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21.pn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20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18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3.xml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4.xml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14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11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4.xml"/><Relationship Id="rId3" Type="http://schemas.openxmlformats.org/officeDocument/2006/relationships/image" Target="../media/image9.png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9.png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19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7.xml"/><Relationship Id="rId3" Type="http://schemas.openxmlformats.org/officeDocument/2006/relationships/image" Target="../media/image19.png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1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7.xml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8.xml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9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jpg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3.xml"/><Relationship Id="rId3" Type="http://schemas.openxmlformats.org/officeDocument/2006/relationships/image" Target="../media/image12.jpg"/><Relationship Id="rId4" Type="http://schemas.openxmlformats.org/officeDocument/2006/relationships/image" Target="../media/image13.jpg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15.jpg"/><Relationship Id="rId4" Type="http://schemas.openxmlformats.org/officeDocument/2006/relationships/image" Target="../media/image22.gif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8.xml"/><Relationship Id="rId3" Type="http://schemas.openxmlformats.org/officeDocument/2006/relationships/image" Target="../media/image16.jpg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9.xml"/><Relationship Id="rId3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ctrTitle"/>
          </p:nvPr>
        </p:nvSpPr>
        <p:spPr>
          <a:xfrm>
            <a:off x="685800" y="1915625"/>
            <a:ext cx="8223600" cy="115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25" lIns="91450" rIns="91450" wrap="square" tIns="45725">
            <a:noAutofit/>
          </a:bodyPr>
          <a:lstStyle/>
          <a:p>
            <a:pPr lvl="0" rtl="0">
              <a:spcBef>
                <a:spcPts val="0"/>
              </a:spcBef>
              <a:buClr>
                <a:srgbClr val="FFC000"/>
              </a:buClr>
              <a:buSzPct val="25000"/>
              <a:buFont typeface="Cambria"/>
              <a:buNone/>
            </a:pPr>
            <a:r>
              <a:rPr lang="en">
                <a:solidFill>
                  <a:schemeClr val="lt1"/>
                </a:solidFill>
              </a:rPr>
              <a:t>Intro to Statistical Modeling 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324" y="228504"/>
            <a:ext cx="3417610" cy="349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844425" y="1279900"/>
            <a:ext cx="7289700" cy="34548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dr. Salk might have the cure. </a:t>
            </a:r>
            <a:r>
              <a:rPr b="1" lang="en" sz="1800">
                <a:solidFill>
                  <a:srgbClr val="0099FF"/>
                </a:solidFill>
              </a:rPr>
              <a:t>Does</a:t>
            </a:r>
            <a:r>
              <a:rPr b="1" lang="en" sz="1800">
                <a:solidFill>
                  <a:srgbClr val="0099FF"/>
                </a:solidFill>
              </a:rPr>
              <a:t> he?</a:t>
            </a:r>
          </a:p>
        </p:txBody>
      </p:sp>
      <p:sp>
        <p:nvSpPr>
          <p:cNvPr id="169" name="Shape 16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70" name="Shape 17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salk-polio-vaccine-lab-620w.jpg"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1137" y="1786124"/>
            <a:ext cx="4842775" cy="3147799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Shape 1080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Modeling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081" name="Shape 1081"/>
          <p:cNvSpPr/>
          <p:nvPr/>
        </p:nvSpPr>
        <p:spPr>
          <a:xfrm>
            <a:off x="6506750" y="227455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2" name="Shape 1082"/>
          <p:cNvSpPr txBox="1"/>
          <p:nvPr/>
        </p:nvSpPr>
        <p:spPr>
          <a:xfrm>
            <a:off x="6768350" y="25877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cxnSp>
        <p:nvCxnSpPr>
          <p:cNvPr id="1083" name="Shape 1083"/>
          <p:cNvCxnSpPr>
            <a:stCxn id="1081" idx="1"/>
          </p:cNvCxnSpPr>
          <p:nvPr/>
        </p:nvCxnSpPr>
        <p:spPr>
          <a:xfrm rot="10800000">
            <a:off x="2418650" y="2850400"/>
            <a:ext cx="4088100" cy="3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84" name="Shape 1084"/>
          <p:cNvSpPr/>
          <p:nvPr/>
        </p:nvSpPr>
        <p:spPr>
          <a:xfrm>
            <a:off x="193250" y="225850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85" name="Shape 1085"/>
          <p:cNvSpPr txBox="1"/>
          <p:nvPr/>
        </p:nvSpPr>
        <p:spPr>
          <a:xfrm>
            <a:off x="454850" y="25717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Model</a:t>
            </a:r>
          </a:p>
        </p:txBody>
      </p:sp>
      <p:sp>
        <p:nvSpPr>
          <p:cNvPr id="1086" name="Shape 1086"/>
          <p:cNvSpPr txBox="1"/>
          <p:nvPr/>
        </p:nvSpPr>
        <p:spPr>
          <a:xfrm>
            <a:off x="3742400" y="22770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Data</a:t>
            </a:r>
          </a:p>
        </p:txBody>
      </p:sp>
      <p:sp>
        <p:nvSpPr>
          <p:cNvPr id="1087" name="Shape 108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1" name="Shape 10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2" name="Shape 1092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Our Modeling Focus</a:t>
            </a:r>
          </a:p>
        </p:txBody>
      </p:sp>
      <p:sp>
        <p:nvSpPr>
          <p:cNvPr id="1093" name="Shape 1093"/>
          <p:cNvSpPr txBox="1"/>
          <p:nvPr/>
        </p:nvSpPr>
        <p:spPr>
          <a:xfrm>
            <a:off x="1014275" y="2475850"/>
            <a:ext cx="7096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“ In this class, we will only focus on supervised learning “</a:t>
            </a:r>
          </a:p>
        </p:txBody>
      </p:sp>
      <p:sp>
        <p:nvSpPr>
          <p:cNvPr id="1094" name="Shape 1094"/>
          <p:cNvSpPr txBox="1"/>
          <p:nvPr/>
        </p:nvSpPr>
        <p:spPr>
          <a:xfrm>
            <a:off x="3823000" y="3241825"/>
            <a:ext cx="13887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/>
              <a:t>(𝑿, </a:t>
            </a:r>
            <a:r>
              <a:rPr lang="en" sz="3600">
                <a:solidFill>
                  <a:schemeClr val="dk1"/>
                </a:solidFill>
              </a:rPr>
              <a:t>𝒀</a:t>
            </a:r>
            <a:r>
              <a:rPr lang="en" sz="3600"/>
              <a:t>)</a:t>
            </a:r>
          </a:p>
        </p:txBody>
      </p:sp>
      <p:sp>
        <p:nvSpPr>
          <p:cNvPr id="1095" name="Shape 109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Shape 1100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Statistical Modeling:</a:t>
            </a:r>
          </a:p>
          <a:p>
            <a:pPr indent="0" lvl="0" rtl="0" algn="ctr">
              <a:spcBef>
                <a:spcPts val="0"/>
              </a:spcBef>
              <a:buNone/>
            </a:pPr>
            <a:r>
              <a:rPr b="1" i="0" lang="en" sz="3600">
                <a:solidFill>
                  <a:schemeClr val="lt1"/>
                </a:solidFill>
              </a:rPr>
              <a:t>Statistics vs. Machine Learning</a:t>
            </a:r>
          </a:p>
        </p:txBody>
      </p:sp>
      <p:sp>
        <p:nvSpPr>
          <p:cNvPr id="1101" name="Shape 110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Shape 1106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</a:t>
            </a:r>
          </a:p>
        </p:txBody>
      </p:sp>
      <p:sp>
        <p:nvSpPr>
          <p:cNvPr id="1107" name="Shape 1107"/>
          <p:cNvSpPr/>
          <p:nvPr/>
        </p:nvSpPr>
        <p:spPr>
          <a:xfrm>
            <a:off x="3279825" y="1558025"/>
            <a:ext cx="2225400" cy="25590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08" name="Shape 1108"/>
          <p:cNvCxnSpPr/>
          <p:nvPr/>
        </p:nvCxnSpPr>
        <p:spPr>
          <a:xfrm rot="10800000">
            <a:off x="5505450" y="2815250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09" name="Shape 1109"/>
          <p:cNvSpPr txBox="1"/>
          <p:nvPr/>
        </p:nvSpPr>
        <p:spPr>
          <a:xfrm>
            <a:off x="7474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110" name="Shape 1110"/>
          <p:cNvCxnSpPr/>
          <p:nvPr/>
        </p:nvCxnSpPr>
        <p:spPr>
          <a:xfrm rot="10800000">
            <a:off x="1310925" y="2835575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11" name="Shape 1111"/>
          <p:cNvSpPr txBox="1"/>
          <p:nvPr/>
        </p:nvSpPr>
        <p:spPr>
          <a:xfrm>
            <a:off x="592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12" name="Shape 1112"/>
          <p:cNvSpPr txBox="1"/>
          <p:nvPr/>
        </p:nvSpPr>
        <p:spPr>
          <a:xfrm>
            <a:off x="3461525" y="25224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113" name="Shape 111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8" name="Shape 1118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Statistics</a:t>
            </a:r>
          </a:p>
        </p:txBody>
      </p:sp>
      <p:sp>
        <p:nvSpPr>
          <p:cNvPr id="1119" name="Shape 1119"/>
          <p:cNvSpPr/>
          <p:nvPr/>
        </p:nvSpPr>
        <p:spPr>
          <a:xfrm>
            <a:off x="3279825" y="15580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20" name="Shape 1120"/>
          <p:cNvCxnSpPr/>
          <p:nvPr/>
        </p:nvCxnSpPr>
        <p:spPr>
          <a:xfrm rot="10800000">
            <a:off x="5505450" y="2815250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21" name="Shape 1121"/>
          <p:cNvSpPr txBox="1"/>
          <p:nvPr/>
        </p:nvSpPr>
        <p:spPr>
          <a:xfrm>
            <a:off x="7474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>
                <a:solidFill>
                  <a:schemeClr val="dk1"/>
                </a:solidFill>
              </a:rPr>
              <a:t>𝑿</a:t>
            </a:r>
          </a:p>
        </p:txBody>
      </p:sp>
      <p:cxnSp>
        <p:nvCxnSpPr>
          <p:cNvPr id="1122" name="Shape 1122"/>
          <p:cNvCxnSpPr/>
          <p:nvPr/>
        </p:nvCxnSpPr>
        <p:spPr>
          <a:xfrm rot="10800000">
            <a:off x="1310925" y="2835575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23" name="Shape 1123"/>
          <p:cNvSpPr txBox="1"/>
          <p:nvPr/>
        </p:nvSpPr>
        <p:spPr>
          <a:xfrm>
            <a:off x="592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pic>
        <p:nvPicPr>
          <p:cNvPr descr="giphy.gif" id="1124" name="Shape 1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9825" y="1852514"/>
            <a:ext cx="2225399" cy="192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125" name="Shape 112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Shape 1130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Statistics vs. Real World</a:t>
            </a:r>
          </a:p>
        </p:txBody>
      </p:sp>
      <p:sp>
        <p:nvSpPr>
          <p:cNvPr id="1131" name="Shape 1131"/>
          <p:cNvSpPr/>
          <p:nvPr/>
        </p:nvSpPr>
        <p:spPr>
          <a:xfrm>
            <a:off x="3734537" y="3458900"/>
            <a:ext cx="1315800" cy="128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32" name="Shape 1132"/>
          <p:cNvCxnSpPr/>
          <p:nvPr/>
        </p:nvCxnSpPr>
        <p:spPr>
          <a:xfrm rot="10800000">
            <a:off x="5050721" y="4088713"/>
            <a:ext cx="11643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33" name="Shape 1133"/>
          <p:cNvSpPr txBox="1"/>
          <p:nvPr/>
        </p:nvSpPr>
        <p:spPr>
          <a:xfrm>
            <a:off x="6215147" y="3927300"/>
            <a:ext cx="623099" cy="3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𝑿</a:t>
            </a:r>
          </a:p>
        </p:txBody>
      </p:sp>
      <p:cxnSp>
        <p:nvCxnSpPr>
          <p:cNvPr id="1134" name="Shape 1134"/>
          <p:cNvCxnSpPr/>
          <p:nvPr/>
        </p:nvCxnSpPr>
        <p:spPr>
          <a:xfrm rot="10800000">
            <a:off x="2570237" y="4098897"/>
            <a:ext cx="11643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35" name="Shape 1135"/>
          <p:cNvSpPr txBox="1"/>
          <p:nvPr/>
        </p:nvSpPr>
        <p:spPr>
          <a:xfrm>
            <a:off x="1841074" y="3927300"/>
            <a:ext cx="7287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36" name="Shape 1136"/>
          <p:cNvSpPr/>
          <p:nvPr/>
        </p:nvSpPr>
        <p:spPr>
          <a:xfrm>
            <a:off x="3739815" y="1455250"/>
            <a:ext cx="1305300" cy="1438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37" name="Shape 1137"/>
          <p:cNvCxnSpPr/>
          <p:nvPr/>
        </p:nvCxnSpPr>
        <p:spPr>
          <a:xfrm rot="10800000">
            <a:off x="5045227" y="2161984"/>
            <a:ext cx="11550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38" name="Shape 1138"/>
          <p:cNvSpPr txBox="1"/>
          <p:nvPr/>
        </p:nvSpPr>
        <p:spPr>
          <a:xfrm>
            <a:off x="6200345" y="1980675"/>
            <a:ext cx="6231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139" name="Shape 1139"/>
          <p:cNvCxnSpPr/>
          <p:nvPr/>
        </p:nvCxnSpPr>
        <p:spPr>
          <a:xfrm rot="10800000">
            <a:off x="2584815" y="2173408"/>
            <a:ext cx="11550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40" name="Shape 1140"/>
          <p:cNvSpPr txBox="1"/>
          <p:nvPr/>
        </p:nvSpPr>
        <p:spPr>
          <a:xfrm>
            <a:off x="1961657" y="1980675"/>
            <a:ext cx="6231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41" name="Shape 1141"/>
          <p:cNvSpPr txBox="1"/>
          <p:nvPr/>
        </p:nvSpPr>
        <p:spPr>
          <a:xfrm>
            <a:off x="3541450" y="1879725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142" name="Shape 1142"/>
          <p:cNvSpPr txBox="1"/>
          <p:nvPr/>
        </p:nvSpPr>
        <p:spPr>
          <a:xfrm>
            <a:off x="3541425" y="3906200"/>
            <a:ext cx="17022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Statistics</a:t>
            </a:r>
          </a:p>
        </p:txBody>
      </p:sp>
      <p:sp>
        <p:nvSpPr>
          <p:cNvPr id="1143" name="Shape 1143"/>
          <p:cNvSpPr txBox="1"/>
          <p:nvPr/>
        </p:nvSpPr>
        <p:spPr>
          <a:xfrm>
            <a:off x="6569325" y="27567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Breiman (2001)</a:t>
            </a:r>
          </a:p>
        </p:txBody>
      </p:sp>
      <p:sp>
        <p:nvSpPr>
          <p:cNvPr id="1144" name="Shape 114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Shape 114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Statistics vs. Real World</a:t>
            </a:r>
          </a:p>
        </p:txBody>
      </p:sp>
      <p:sp>
        <p:nvSpPr>
          <p:cNvPr id="1150" name="Shape 1150"/>
          <p:cNvSpPr/>
          <p:nvPr/>
        </p:nvSpPr>
        <p:spPr>
          <a:xfrm>
            <a:off x="3734537" y="3458900"/>
            <a:ext cx="1315800" cy="12822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51" name="Shape 1151"/>
          <p:cNvCxnSpPr/>
          <p:nvPr/>
        </p:nvCxnSpPr>
        <p:spPr>
          <a:xfrm rot="10800000">
            <a:off x="5050721" y="4088713"/>
            <a:ext cx="11643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52" name="Shape 1152"/>
          <p:cNvSpPr txBox="1"/>
          <p:nvPr/>
        </p:nvSpPr>
        <p:spPr>
          <a:xfrm>
            <a:off x="6215147" y="3927300"/>
            <a:ext cx="623099" cy="3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𝑿</a:t>
            </a:r>
          </a:p>
        </p:txBody>
      </p:sp>
      <p:cxnSp>
        <p:nvCxnSpPr>
          <p:cNvPr id="1153" name="Shape 1153"/>
          <p:cNvCxnSpPr/>
          <p:nvPr/>
        </p:nvCxnSpPr>
        <p:spPr>
          <a:xfrm rot="10800000">
            <a:off x="2570237" y="4098897"/>
            <a:ext cx="11643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54" name="Shape 1154"/>
          <p:cNvSpPr txBox="1"/>
          <p:nvPr/>
        </p:nvSpPr>
        <p:spPr>
          <a:xfrm>
            <a:off x="1841074" y="3927300"/>
            <a:ext cx="7287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55" name="Shape 1155"/>
          <p:cNvSpPr/>
          <p:nvPr/>
        </p:nvSpPr>
        <p:spPr>
          <a:xfrm>
            <a:off x="3739815" y="1455250"/>
            <a:ext cx="1305300" cy="1438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56" name="Shape 1156"/>
          <p:cNvCxnSpPr/>
          <p:nvPr/>
        </p:nvCxnSpPr>
        <p:spPr>
          <a:xfrm rot="10800000">
            <a:off x="5045227" y="2161984"/>
            <a:ext cx="11550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57" name="Shape 1157"/>
          <p:cNvSpPr txBox="1"/>
          <p:nvPr/>
        </p:nvSpPr>
        <p:spPr>
          <a:xfrm>
            <a:off x="6200345" y="1980675"/>
            <a:ext cx="6231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158" name="Shape 1158"/>
          <p:cNvCxnSpPr/>
          <p:nvPr/>
        </p:nvCxnSpPr>
        <p:spPr>
          <a:xfrm rot="10800000">
            <a:off x="2584815" y="2173408"/>
            <a:ext cx="11550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59" name="Shape 1159"/>
          <p:cNvSpPr txBox="1"/>
          <p:nvPr/>
        </p:nvSpPr>
        <p:spPr>
          <a:xfrm>
            <a:off x="1961657" y="1980675"/>
            <a:ext cx="6231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60" name="Shape 1160"/>
          <p:cNvSpPr txBox="1"/>
          <p:nvPr/>
        </p:nvSpPr>
        <p:spPr>
          <a:xfrm>
            <a:off x="3541450" y="1879725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161" name="Shape 1161"/>
          <p:cNvSpPr txBox="1"/>
          <p:nvPr/>
        </p:nvSpPr>
        <p:spPr>
          <a:xfrm>
            <a:off x="3541425" y="3906200"/>
            <a:ext cx="1702200" cy="3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Linear Reg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Logistic Reg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Cox Model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162" name="Shape 1162"/>
          <p:cNvSpPr txBox="1"/>
          <p:nvPr/>
        </p:nvSpPr>
        <p:spPr>
          <a:xfrm>
            <a:off x="6569325" y="27567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Breiman (2001)</a:t>
            </a:r>
          </a:p>
        </p:txBody>
      </p:sp>
      <p:sp>
        <p:nvSpPr>
          <p:cNvPr id="1163" name="Shape 116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7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Shape 1168"/>
          <p:cNvSpPr txBox="1"/>
          <p:nvPr/>
        </p:nvSpPr>
        <p:spPr>
          <a:xfrm>
            <a:off x="1014275" y="2475850"/>
            <a:ext cx="7096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“ The goal of Statistics is to </a:t>
            </a: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DIRECTLY EXPLAIN</a:t>
            </a: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 the Real World. If you can explain the Real World, you can predict the Real World“</a:t>
            </a:r>
          </a:p>
        </p:txBody>
      </p:sp>
      <p:sp>
        <p:nvSpPr>
          <p:cNvPr id="1169" name="Shape 116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Statistics</a:t>
            </a:r>
          </a:p>
        </p:txBody>
      </p:sp>
      <p:sp>
        <p:nvSpPr>
          <p:cNvPr id="1170" name="Shape 117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4" name="Shape 1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5" name="Shape 117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>
                <a:solidFill>
                  <a:srgbClr val="0099FF"/>
                </a:solidFill>
              </a:rPr>
              <a:t>What about Machine Learning?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176" name="Shape 1176"/>
          <p:cNvSpPr/>
          <p:nvPr/>
        </p:nvSpPr>
        <p:spPr>
          <a:xfrm>
            <a:off x="3556369" y="1511225"/>
            <a:ext cx="1672500" cy="1417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77" name="Shape 1177"/>
          <p:cNvCxnSpPr/>
          <p:nvPr/>
        </p:nvCxnSpPr>
        <p:spPr>
          <a:xfrm rot="10800000">
            <a:off x="5229017" y="2207544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78" name="Shape 1178"/>
          <p:cNvSpPr txBox="1"/>
          <p:nvPr/>
        </p:nvSpPr>
        <p:spPr>
          <a:xfrm>
            <a:off x="6708786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179" name="Shape 1179"/>
          <p:cNvCxnSpPr/>
          <p:nvPr/>
        </p:nvCxnSpPr>
        <p:spPr>
          <a:xfrm rot="10800000">
            <a:off x="2076769" y="2218800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80" name="Shape 1180"/>
          <p:cNvSpPr txBox="1"/>
          <p:nvPr/>
        </p:nvSpPr>
        <p:spPr>
          <a:xfrm>
            <a:off x="1536861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81" name="Shape 1181"/>
          <p:cNvSpPr txBox="1"/>
          <p:nvPr/>
        </p:nvSpPr>
        <p:spPr>
          <a:xfrm>
            <a:off x="3692920" y="2045329"/>
            <a:ext cx="12792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182" name="Shape 118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6" name="Shape 1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" name="Shape 118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Machine Learning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188" name="Shape 1188"/>
          <p:cNvSpPr/>
          <p:nvPr/>
        </p:nvSpPr>
        <p:spPr>
          <a:xfrm>
            <a:off x="3556369" y="1511225"/>
            <a:ext cx="1672500" cy="1417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89" name="Shape 1189"/>
          <p:cNvCxnSpPr/>
          <p:nvPr/>
        </p:nvCxnSpPr>
        <p:spPr>
          <a:xfrm rot="10800000">
            <a:off x="5229017" y="2207544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90" name="Shape 1190"/>
          <p:cNvSpPr txBox="1"/>
          <p:nvPr/>
        </p:nvSpPr>
        <p:spPr>
          <a:xfrm>
            <a:off x="6708786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191" name="Shape 1191"/>
          <p:cNvCxnSpPr/>
          <p:nvPr/>
        </p:nvCxnSpPr>
        <p:spPr>
          <a:xfrm rot="10800000">
            <a:off x="2076769" y="2218800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92" name="Shape 1192"/>
          <p:cNvSpPr txBox="1"/>
          <p:nvPr/>
        </p:nvSpPr>
        <p:spPr>
          <a:xfrm>
            <a:off x="1536861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193" name="Shape 1193"/>
          <p:cNvSpPr txBox="1"/>
          <p:nvPr/>
        </p:nvSpPr>
        <p:spPr>
          <a:xfrm>
            <a:off x="3692920" y="2045329"/>
            <a:ext cx="12792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194" name="Shape 1194"/>
          <p:cNvSpPr/>
          <p:nvPr/>
        </p:nvSpPr>
        <p:spPr>
          <a:xfrm>
            <a:off x="3276849" y="3255225"/>
            <a:ext cx="2200200" cy="1417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5" name="Shape 1195"/>
          <p:cNvSpPr txBox="1"/>
          <p:nvPr/>
        </p:nvSpPr>
        <p:spPr>
          <a:xfrm>
            <a:off x="3276824" y="3800625"/>
            <a:ext cx="22002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Machine Learning</a:t>
            </a:r>
          </a:p>
        </p:txBody>
      </p:sp>
      <p:cxnSp>
        <p:nvCxnSpPr>
          <p:cNvPr id="1196" name="Shape 1196"/>
          <p:cNvCxnSpPr>
            <a:stCxn id="1190" idx="2"/>
            <a:endCxn id="1194" idx="3"/>
          </p:cNvCxnSpPr>
          <p:nvPr/>
        </p:nvCxnSpPr>
        <p:spPr>
          <a:xfrm rot="5400000">
            <a:off x="5451186" y="2436623"/>
            <a:ext cx="1553100" cy="15015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197" name="Shape 1197"/>
          <p:cNvCxnSpPr>
            <a:stCxn id="1194" idx="1"/>
            <a:endCxn id="1192" idx="2"/>
          </p:cNvCxnSpPr>
          <p:nvPr/>
        </p:nvCxnSpPr>
        <p:spPr>
          <a:xfrm rot="10800000">
            <a:off x="1806549" y="2410725"/>
            <a:ext cx="1470300" cy="15531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1198" name="Shape 1198"/>
          <p:cNvSpPr txBox="1"/>
          <p:nvPr/>
        </p:nvSpPr>
        <p:spPr>
          <a:xfrm>
            <a:off x="7226575" y="27872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Breiman (2001)</a:t>
            </a:r>
          </a:p>
        </p:txBody>
      </p:sp>
      <p:sp>
        <p:nvSpPr>
          <p:cNvPr id="1199" name="Shape 119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idx="1" type="body"/>
          </p:nvPr>
        </p:nvSpPr>
        <p:spPr>
          <a:xfrm>
            <a:off x="844425" y="1279900"/>
            <a:ext cx="7289700" cy="34548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Could Salk’s new medical treatment cures polio?</a:t>
            </a:r>
          </a:p>
        </p:txBody>
      </p:sp>
      <p:sp>
        <p:nvSpPr>
          <p:cNvPr id="177" name="Shape 17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salk-polio-vaccine-lab-620w.jpg"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2895" y="2047599"/>
            <a:ext cx="3117899" cy="2026624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unspecified-4.jpg"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6225" y="2047600"/>
            <a:ext cx="3098032" cy="2026624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3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Shape 1204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Machine Learning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205" name="Shape 1205"/>
          <p:cNvSpPr/>
          <p:nvPr/>
        </p:nvSpPr>
        <p:spPr>
          <a:xfrm>
            <a:off x="3556369" y="1511225"/>
            <a:ext cx="1672500" cy="1417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206" name="Shape 1206"/>
          <p:cNvCxnSpPr/>
          <p:nvPr/>
        </p:nvCxnSpPr>
        <p:spPr>
          <a:xfrm rot="10800000">
            <a:off x="5229017" y="2207544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07" name="Shape 1207"/>
          <p:cNvSpPr txBox="1"/>
          <p:nvPr/>
        </p:nvSpPr>
        <p:spPr>
          <a:xfrm>
            <a:off x="6708786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208" name="Shape 1208"/>
          <p:cNvCxnSpPr/>
          <p:nvPr/>
        </p:nvCxnSpPr>
        <p:spPr>
          <a:xfrm rot="10800000">
            <a:off x="2076769" y="2218800"/>
            <a:ext cx="1479600" cy="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09" name="Shape 1209"/>
          <p:cNvSpPr txBox="1"/>
          <p:nvPr/>
        </p:nvSpPr>
        <p:spPr>
          <a:xfrm>
            <a:off x="1536861" y="2028923"/>
            <a:ext cx="539400" cy="38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sp>
        <p:nvSpPr>
          <p:cNvPr id="1210" name="Shape 1210"/>
          <p:cNvSpPr txBox="1"/>
          <p:nvPr/>
        </p:nvSpPr>
        <p:spPr>
          <a:xfrm>
            <a:off x="3692920" y="2045329"/>
            <a:ext cx="1279200" cy="32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211" name="Shape 1211"/>
          <p:cNvSpPr/>
          <p:nvPr/>
        </p:nvSpPr>
        <p:spPr>
          <a:xfrm>
            <a:off x="3276849" y="3255225"/>
            <a:ext cx="2200200" cy="1417200"/>
          </a:xfrm>
          <a:prstGeom prst="roundRect">
            <a:avLst>
              <a:gd fmla="val 16667" name="adj"/>
            </a:avLst>
          </a:prstGeom>
          <a:solidFill>
            <a:srgbClr val="000000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2" name="Shape 1212"/>
          <p:cNvSpPr txBox="1"/>
          <p:nvPr/>
        </p:nvSpPr>
        <p:spPr>
          <a:xfrm>
            <a:off x="3167625" y="3269625"/>
            <a:ext cx="2418600" cy="141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Neural Networks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Support Vector Machine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Gradient Boosting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KNN</a:t>
            </a:r>
          </a:p>
        </p:txBody>
      </p:sp>
      <p:cxnSp>
        <p:nvCxnSpPr>
          <p:cNvPr id="1213" name="Shape 1213"/>
          <p:cNvCxnSpPr>
            <a:stCxn id="1207" idx="2"/>
            <a:endCxn id="1211" idx="3"/>
          </p:cNvCxnSpPr>
          <p:nvPr/>
        </p:nvCxnSpPr>
        <p:spPr>
          <a:xfrm rot="5400000">
            <a:off x="5451186" y="2436623"/>
            <a:ext cx="1553100" cy="15015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1214" name="Shape 1214"/>
          <p:cNvCxnSpPr>
            <a:stCxn id="1211" idx="1"/>
            <a:endCxn id="1209" idx="2"/>
          </p:cNvCxnSpPr>
          <p:nvPr/>
        </p:nvCxnSpPr>
        <p:spPr>
          <a:xfrm rot="10800000">
            <a:off x="1806549" y="2410725"/>
            <a:ext cx="1470300" cy="1553100"/>
          </a:xfrm>
          <a:prstGeom prst="curvedConnector2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1215" name="Shape 1215"/>
          <p:cNvSpPr txBox="1"/>
          <p:nvPr/>
        </p:nvSpPr>
        <p:spPr>
          <a:xfrm>
            <a:off x="7333925" y="27872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Breiman (2001)</a:t>
            </a:r>
          </a:p>
        </p:txBody>
      </p:sp>
      <p:sp>
        <p:nvSpPr>
          <p:cNvPr id="1216" name="Shape 121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Shape 1221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222" name="Shape 1222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Machine Learning vs. Statistics</a:t>
            </a:r>
          </a:p>
        </p:txBody>
      </p:sp>
      <p:sp>
        <p:nvSpPr>
          <p:cNvPr id="1223" name="Shape 1223"/>
          <p:cNvSpPr txBox="1"/>
          <p:nvPr/>
        </p:nvSpPr>
        <p:spPr>
          <a:xfrm>
            <a:off x="608550" y="1508525"/>
            <a:ext cx="4056900" cy="31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INFERENCES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indent="-342900" lvl="0" marL="457200" rtl="0" algn="just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Main goal of Statistics</a:t>
            </a:r>
          </a:p>
          <a:p>
            <a:pPr indent="-342900" lvl="0" marL="457200" rtl="0" algn="just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Trying to understand Real World </a:t>
            </a:r>
          </a:p>
          <a:p>
            <a:pPr indent="-342900" lvl="0" marL="457200" rtl="0" algn="just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Fight against Biases and Fallacy</a:t>
            </a:r>
          </a:p>
        </p:txBody>
      </p:sp>
      <p:sp>
        <p:nvSpPr>
          <p:cNvPr id="1224" name="Shape 1224"/>
          <p:cNvSpPr txBox="1"/>
          <p:nvPr/>
        </p:nvSpPr>
        <p:spPr>
          <a:xfrm>
            <a:off x="4755625" y="1508525"/>
            <a:ext cx="4123200" cy="31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PREDICTION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latin typeface="Crimson Text"/>
              <a:ea typeface="Crimson Text"/>
              <a:cs typeface="Crimson Text"/>
              <a:sym typeface="Crimson Text"/>
            </a:endParaRP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Main goal of Machine Learning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Trying to approximate function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Optimization in Feature Space</a:t>
            </a:r>
          </a:p>
        </p:txBody>
      </p:sp>
      <p:cxnSp>
        <p:nvCxnSpPr>
          <p:cNvPr id="1225" name="Shape 1225"/>
          <p:cNvCxnSpPr/>
          <p:nvPr/>
        </p:nvCxnSpPr>
        <p:spPr>
          <a:xfrm>
            <a:off x="4755625" y="1562975"/>
            <a:ext cx="0" cy="308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226" name="Shape 122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Shape 1231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Statistical Modeling:</a:t>
            </a:r>
          </a:p>
          <a:p>
            <a:pPr indent="0" lvl="0" rtl="0" algn="ctr">
              <a:spcBef>
                <a:spcPts val="0"/>
              </a:spcBef>
              <a:buNone/>
            </a:pPr>
            <a:r>
              <a:rPr b="1" i="0" lang="en" sz="3600">
                <a:solidFill>
                  <a:schemeClr val="lt1"/>
                </a:solidFill>
              </a:rPr>
              <a:t>Inferences</a:t>
            </a:r>
          </a:p>
        </p:txBody>
      </p:sp>
      <p:sp>
        <p:nvSpPr>
          <p:cNvPr id="1232" name="Shape 123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Shape 1237"/>
          <p:cNvSpPr txBox="1"/>
          <p:nvPr/>
        </p:nvSpPr>
        <p:spPr>
          <a:xfrm>
            <a:off x="1014275" y="1539600"/>
            <a:ext cx="70962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Start with a question: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“ Does increase in Income have any effect to Consumption?”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238" name="Shape 1238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Inferences</a:t>
            </a:r>
          </a:p>
        </p:txBody>
      </p:sp>
      <p:sp>
        <p:nvSpPr>
          <p:cNvPr id="1239" name="Shape 123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3" name="Shape 1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Shape 1244"/>
          <p:cNvSpPr txBox="1"/>
          <p:nvPr/>
        </p:nvSpPr>
        <p:spPr>
          <a:xfrm>
            <a:off x="1014275" y="1539600"/>
            <a:ext cx="70962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Start with a question:</a:t>
            </a:r>
          </a:p>
          <a:p>
            <a:pPr lvl="0" rtl="0" algn="just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“ Does increase in Income have any effect to Consumption?”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indent="-342900" lvl="0" marL="457200" rtl="0" algn="just">
              <a:spcBef>
                <a:spcPts val="0"/>
              </a:spcBef>
              <a:buClr>
                <a:srgbClr val="0099FF"/>
              </a:buClr>
              <a:buSzPct val="100000"/>
              <a:buFont typeface="Crimson Text"/>
              <a:buChar char="●"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Form a Hypothesis: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H0: There is no effect from increasing of Income to Consumption.</a:t>
            </a:r>
          </a:p>
          <a:p>
            <a:pPr lvl="0" rtl="0" algn="just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H1: There is an effect.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245" name="Shape 124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Inferences</a:t>
            </a:r>
          </a:p>
        </p:txBody>
      </p:sp>
      <p:sp>
        <p:nvSpPr>
          <p:cNvPr id="1246" name="Shape 124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Shape 1251"/>
          <p:cNvSpPr txBox="1"/>
          <p:nvPr/>
        </p:nvSpPr>
        <p:spPr>
          <a:xfrm>
            <a:off x="1014275" y="1539600"/>
            <a:ext cx="70962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buClr>
                <a:srgbClr val="0099FF"/>
              </a:buClr>
              <a:buSzPct val="100000"/>
              <a:buFont typeface="Crimson Text"/>
              <a:buChar char="●"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Make a Data Generation Process “Hypothesis”</a:t>
            </a:r>
          </a:p>
        </p:txBody>
      </p:sp>
      <p:sp>
        <p:nvSpPr>
          <p:cNvPr id="1252" name="Shape 1252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Inferences</a:t>
            </a:r>
          </a:p>
        </p:txBody>
      </p:sp>
      <p:sp>
        <p:nvSpPr>
          <p:cNvPr id="1253" name="Shape 125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7" name="Shape 1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8" name="Shape 1258"/>
          <p:cNvSpPr txBox="1"/>
          <p:nvPr/>
        </p:nvSpPr>
        <p:spPr>
          <a:xfrm>
            <a:off x="1014275" y="1539600"/>
            <a:ext cx="70962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buClr>
                <a:srgbClr val="0099FF"/>
              </a:buClr>
              <a:buSzPct val="100000"/>
              <a:buFont typeface="Crimson Text"/>
              <a:buChar char="●"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Make a Data Generation Process “Hypothesis”</a:t>
            </a:r>
          </a:p>
        </p:txBody>
      </p:sp>
      <p:sp>
        <p:nvSpPr>
          <p:cNvPr id="1259" name="Shape 125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Inferences</a:t>
            </a:r>
          </a:p>
        </p:txBody>
      </p:sp>
      <p:sp>
        <p:nvSpPr>
          <p:cNvPr id="1260" name="Shape 1260"/>
          <p:cNvSpPr/>
          <p:nvPr/>
        </p:nvSpPr>
        <p:spPr>
          <a:xfrm>
            <a:off x="1107900" y="2319800"/>
            <a:ext cx="1357500" cy="857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1" name="Shape 1261"/>
          <p:cNvSpPr/>
          <p:nvPr/>
        </p:nvSpPr>
        <p:spPr>
          <a:xfrm>
            <a:off x="5847900" y="2319800"/>
            <a:ext cx="1460100" cy="857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2" name="Shape 1262"/>
          <p:cNvSpPr txBox="1"/>
          <p:nvPr/>
        </p:nvSpPr>
        <p:spPr>
          <a:xfrm>
            <a:off x="1107900" y="2561300"/>
            <a:ext cx="13575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Income</a:t>
            </a:r>
          </a:p>
        </p:txBody>
      </p:sp>
      <p:sp>
        <p:nvSpPr>
          <p:cNvPr id="1263" name="Shape 1263"/>
          <p:cNvSpPr txBox="1"/>
          <p:nvPr/>
        </p:nvSpPr>
        <p:spPr>
          <a:xfrm>
            <a:off x="5847925" y="2561300"/>
            <a:ext cx="14601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Consumption</a:t>
            </a:r>
          </a:p>
        </p:txBody>
      </p:sp>
      <p:cxnSp>
        <p:nvCxnSpPr>
          <p:cNvPr id="1264" name="Shape 1264"/>
          <p:cNvCxnSpPr>
            <a:endCxn id="1261" idx="1"/>
          </p:cNvCxnSpPr>
          <p:nvPr/>
        </p:nvCxnSpPr>
        <p:spPr>
          <a:xfrm>
            <a:off x="2465400" y="2748500"/>
            <a:ext cx="3382500" cy="0"/>
          </a:xfrm>
          <a:prstGeom prst="straightConnector1">
            <a:avLst/>
          </a:prstGeom>
          <a:noFill/>
          <a:ln cap="flat" cmpd="sng" w="38100">
            <a:solidFill>
              <a:srgbClr val="0099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65" name="Shape 126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Shape 1270"/>
          <p:cNvSpPr txBox="1"/>
          <p:nvPr/>
        </p:nvSpPr>
        <p:spPr>
          <a:xfrm>
            <a:off x="1014275" y="1539600"/>
            <a:ext cx="70962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 algn="just">
              <a:spcBef>
                <a:spcPts val="0"/>
              </a:spcBef>
              <a:buClr>
                <a:srgbClr val="0099FF"/>
              </a:buClr>
              <a:buSzPct val="100000"/>
              <a:buFont typeface="Crimson Text"/>
              <a:buChar char="●"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Make a Data Generation Process “Hypothesis”</a:t>
            </a:r>
          </a:p>
        </p:txBody>
      </p:sp>
      <p:sp>
        <p:nvSpPr>
          <p:cNvPr id="1271" name="Shape 1271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Inferences</a:t>
            </a:r>
          </a:p>
        </p:txBody>
      </p:sp>
      <p:sp>
        <p:nvSpPr>
          <p:cNvPr id="1272" name="Shape 1272"/>
          <p:cNvSpPr/>
          <p:nvPr/>
        </p:nvSpPr>
        <p:spPr>
          <a:xfrm>
            <a:off x="1107900" y="2319800"/>
            <a:ext cx="1357500" cy="857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3" name="Shape 1273"/>
          <p:cNvSpPr/>
          <p:nvPr/>
        </p:nvSpPr>
        <p:spPr>
          <a:xfrm>
            <a:off x="5847900" y="2319800"/>
            <a:ext cx="1460100" cy="857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4" name="Shape 1274"/>
          <p:cNvSpPr txBox="1"/>
          <p:nvPr/>
        </p:nvSpPr>
        <p:spPr>
          <a:xfrm>
            <a:off x="1107900" y="2561300"/>
            <a:ext cx="13575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Income</a:t>
            </a:r>
          </a:p>
        </p:txBody>
      </p:sp>
      <p:sp>
        <p:nvSpPr>
          <p:cNvPr id="1275" name="Shape 1275"/>
          <p:cNvSpPr txBox="1"/>
          <p:nvPr/>
        </p:nvSpPr>
        <p:spPr>
          <a:xfrm>
            <a:off x="5847925" y="2561300"/>
            <a:ext cx="14601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Consumption</a:t>
            </a:r>
          </a:p>
        </p:txBody>
      </p:sp>
      <p:cxnSp>
        <p:nvCxnSpPr>
          <p:cNvPr id="1276" name="Shape 1276"/>
          <p:cNvCxnSpPr>
            <a:endCxn id="1273" idx="1"/>
          </p:cNvCxnSpPr>
          <p:nvPr/>
        </p:nvCxnSpPr>
        <p:spPr>
          <a:xfrm>
            <a:off x="2465400" y="2748500"/>
            <a:ext cx="3382500" cy="0"/>
          </a:xfrm>
          <a:prstGeom prst="straightConnector1">
            <a:avLst/>
          </a:prstGeom>
          <a:noFill/>
          <a:ln cap="flat" cmpd="sng" w="38100">
            <a:solidFill>
              <a:srgbClr val="0099FF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77" name="Shape 1277"/>
          <p:cNvSpPr/>
          <p:nvPr/>
        </p:nvSpPr>
        <p:spPr>
          <a:xfrm>
            <a:off x="3477900" y="3985825"/>
            <a:ext cx="1357500" cy="857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8" name="Shape 1278"/>
          <p:cNvSpPr txBox="1"/>
          <p:nvPr/>
        </p:nvSpPr>
        <p:spPr>
          <a:xfrm>
            <a:off x="3477900" y="4185900"/>
            <a:ext cx="1357500" cy="3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Saving</a:t>
            </a:r>
          </a:p>
        </p:txBody>
      </p:sp>
      <p:cxnSp>
        <p:nvCxnSpPr>
          <p:cNvPr id="1279" name="Shape 1279"/>
          <p:cNvCxnSpPr>
            <a:stCxn id="1272" idx="2"/>
            <a:endCxn id="1278" idx="1"/>
          </p:cNvCxnSpPr>
          <p:nvPr/>
        </p:nvCxnSpPr>
        <p:spPr>
          <a:xfrm>
            <a:off x="1786650" y="3177200"/>
            <a:ext cx="1691400" cy="1195800"/>
          </a:xfrm>
          <a:prstGeom prst="straightConnector1">
            <a:avLst/>
          </a:prstGeom>
          <a:noFill/>
          <a:ln cap="flat" cmpd="sng" w="38100">
            <a:solidFill>
              <a:srgbClr val="0099FF"/>
            </a:solidFill>
            <a:prstDash val="dash"/>
            <a:round/>
            <a:headEnd len="lg" w="lg" type="none"/>
            <a:tailEnd len="lg" w="lg" type="stealth"/>
          </a:ln>
        </p:spPr>
      </p:cxnSp>
      <p:cxnSp>
        <p:nvCxnSpPr>
          <p:cNvPr id="1280" name="Shape 1280"/>
          <p:cNvCxnSpPr>
            <a:stCxn id="1278" idx="3"/>
            <a:endCxn id="1273" idx="2"/>
          </p:cNvCxnSpPr>
          <p:nvPr/>
        </p:nvCxnSpPr>
        <p:spPr>
          <a:xfrm flipH="1" rot="10800000">
            <a:off x="4835400" y="3177300"/>
            <a:ext cx="1742700" cy="1195800"/>
          </a:xfrm>
          <a:prstGeom prst="straightConnector1">
            <a:avLst/>
          </a:prstGeom>
          <a:noFill/>
          <a:ln cap="flat" cmpd="sng" w="38100">
            <a:solidFill>
              <a:srgbClr val="0099FF"/>
            </a:solidFill>
            <a:prstDash val="dash"/>
            <a:round/>
            <a:headEnd len="lg" w="lg" type="none"/>
            <a:tailEnd len="lg" w="lg" type="stealth"/>
          </a:ln>
        </p:spPr>
      </p:cxnSp>
      <p:sp>
        <p:nvSpPr>
          <p:cNvPr id="1281" name="Shape 128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5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Shape 1286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Question?</a:t>
            </a:r>
          </a:p>
        </p:txBody>
      </p:sp>
      <p:sp>
        <p:nvSpPr>
          <p:cNvPr id="1287" name="Shape 128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1" name="Shape 1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2" name="Shape 1292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>
                <a:solidFill>
                  <a:srgbClr val="FFFFFF"/>
                </a:solidFill>
              </a:rPr>
              <a:t>Class: Silabus</a:t>
            </a:r>
          </a:p>
        </p:txBody>
      </p:sp>
      <p:sp>
        <p:nvSpPr>
          <p:cNvPr id="1293" name="Shape 129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Dear </a:t>
            </a:r>
            <a:r>
              <a:rPr lang="en" sz="2400">
                <a:solidFill>
                  <a:srgbClr val="0099FF"/>
                </a:solidFill>
              </a:rPr>
              <a:t>Statisticians</a:t>
            </a:r>
            <a:r>
              <a:rPr lang="en" sz="2400"/>
              <a:t>, can you help build a model to prove the effect of Salk’s new treatment? </a:t>
            </a:r>
          </a:p>
        </p:txBody>
      </p:sp>
      <p:sp>
        <p:nvSpPr>
          <p:cNvPr id="186" name="Shape 186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87" name="Shape 18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7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Shape 1298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299" name="Shape 129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Class: Silabus, R, Tugas</a:t>
            </a:r>
          </a:p>
        </p:txBody>
      </p:sp>
      <p:sp>
        <p:nvSpPr>
          <p:cNvPr id="1300" name="Shape 130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301" name="Shape 13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825" y="1526862"/>
            <a:ext cx="8601075" cy="3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5" name="Shape 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" name="Shape 1306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307" name="Shape 130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Class: Silabus, R, Tugas</a:t>
            </a:r>
          </a:p>
        </p:txBody>
      </p:sp>
      <p:sp>
        <p:nvSpPr>
          <p:cNvPr id="1308" name="Shape 130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309" name="Shape 13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837" y="1482762"/>
            <a:ext cx="8601075" cy="349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3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Shape 1314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315" name="Shape 131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Class: Silabus, R, Tugas</a:t>
            </a:r>
          </a:p>
        </p:txBody>
      </p:sp>
      <p:sp>
        <p:nvSpPr>
          <p:cNvPr id="1316" name="Shape 131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1317" name="Shape 13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9650" y="2033312"/>
            <a:ext cx="6924675" cy="1571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1" name="Shape 1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2" name="Shape 1322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323" name="Shape 1323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Class: Silabus, R, Tugas</a:t>
            </a:r>
          </a:p>
        </p:txBody>
      </p:sp>
      <p:sp>
        <p:nvSpPr>
          <p:cNvPr id="1324" name="Shape 132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25" name="Shape 1325"/>
          <p:cNvSpPr txBox="1"/>
          <p:nvPr/>
        </p:nvSpPr>
        <p:spPr>
          <a:xfrm>
            <a:off x="800925" y="1805125"/>
            <a:ext cx="72744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Tugas: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Per minggu, akan kami publish setiap hari senin. 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Isi: Coding dan intepretasi dari model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Sertifikat: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Sertifikat berisi nilai tugas dan test. Tugas 65%, Test 35%.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Komunikasi: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Google group: Material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Whatsapp	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JANGAN: Hubungi saya chat per orangan. 1 vs 60. :(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Shape 1330"/>
          <p:cNvSpPr txBox="1"/>
          <p:nvPr/>
        </p:nvSpPr>
        <p:spPr>
          <a:xfrm>
            <a:off x="800925" y="1805125"/>
            <a:ext cx="7274400" cy="25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Penting: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Kelas ini seperti kelas kuliah, anda tidak bisa duduk saja kemudian berharap bisa mengerti segalanya. Anda harus belajar dari buku atau paper yang kami bagikan.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-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Tidak ada cara mudah dalam melakukan Statistik. Kami tidak akan menjelaskan cara mudah namun salah kepada anda. </a:t>
            </a:r>
          </a:p>
        </p:txBody>
      </p:sp>
      <p:sp>
        <p:nvSpPr>
          <p:cNvPr id="1331" name="Shape 1331"/>
          <p:cNvSpPr txBox="1"/>
          <p:nvPr/>
        </p:nvSpPr>
        <p:spPr>
          <a:xfrm>
            <a:off x="1014275" y="1695650"/>
            <a:ext cx="7096200" cy="232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1332" name="Shape 1332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Class: Silabus, R, Tugas</a:t>
            </a:r>
          </a:p>
        </p:txBody>
      </p:sp>
      <p:sp>
        <p:nvSpPr>
          <p:cNvPr id="1333" name="Shape 133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7" name="Shape 1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8" name="Shape 1338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Thank you</a:t>
            </a:r>
          </a:p>
        </p:txBody>
      </p:sp>
      <p:sp>
        <p:nvSpPr>
          <p:cNvPr id="1339" name="Shape 133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40" name="Shape 1340"/>
          <p:cNvSpPr txBox="1"/>
          <p:nvPr/>
        </p:nvSpPr>
        <p:spPr>
          <a:xfrm>
            <a:off x="5454175" y="4196125"/>
            <a:ext cx="264600" cy="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41" name="Shape 1341"/>
          <p:cNvSpPr txBox="1"/>
          <p:nvPr/>
        </p:nvSpPr>
        <p:spPr>
          <a:xfrm>
            <a:off x="5235550" y="4104050"/>
            <a:ext cx="2140200" cy="7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Adityo Sanjaya</a:t>
            </a:r>
          </a:p>
          <a:p>
            <a:pPr lvl="0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Crimson Text"/>
                <a:ea typeface="Crimson Text"/>
                <a:cs typeface="Crimson Text"/>
                <a:sym typeface="Crimson Text"/>
              </a:rPr>
              <a:t>Haqi Muflih</a:t>
            </a:r>
          </a:p>
        </p:txBody>
      </p:sp>
      <p:pic>
        <p:nvPicPr>
          <p:cNvPr id="1342" name="Shape 13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553" y="147349"/>
            <a:ext cx="2354523" cy="24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In 1953 there was </a:t>
            </a:r>
            <a:r>
              <a:rPr lang="en" sz="2400">
                <a:solidFill>
                  <a:srgbClr val="0099FF"/>
                </a:solidFill>
              </a:rPr>
              <a:t>30.000 polio cases</a:t>
            </a:r>
            <a:r>
              <a:rPr lang="en" sz="2400"/>
              <a:t>.</a:t>
            </a:r>
          </a:p>
        </p:txBody>
      </p:sp>
      <p:sp>
        <p:nvSpPr>
          <p:cNvPr id="193" name="Shape 193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5650450" y="2720000"/>
            <a:ext cx="1873800" cy="749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>
                <a:solidFill>
                  <a:srgbClr val="0099FF"/>
                </a:solidFill>
              </a:rPr>
              <a:t>Design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01" name="Shape 20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02" name="Shape 202"/>
          <p:cNvSpPr/>
          <p:nvPr/>
        </p:nvSpPr>
        <p:spPr>
          <a:xfrm>
            <a:off x="1638575" y="2209250"/>
            <a:ext cx="2586300" cy="1770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cxnSp>
        <p:nvCxnSpPr>
          <p:cNvPr id="203" name="Shape 203"/>
          <p:cNvCxnSpPr>
            <a:stCxn id="202" idx="3"/>
          </p:cNvCxnSpPr>
          <p:nvPr/>
        </p:nvCxnSpPr>
        <p:spPr>
          <a:xfrm flipH="1" rot="10800000">
            <a:off x="4224875" y="3083600"/>
            <a:ext cx="1293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204" name="Shape 204"/>
          <p:cNvSpPr txBox="1"/>
          <p:nvPr/>
        </p:nvSpPr>
        <p:spPr>
          <a:xfrm>
            <a:off x="5797450" y="2863225"/>
            <a:ext cx="15798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205" name="Shape 205"/>
          <p:cNvSpPr txBox="1"/>
          <p:nvPr/>
        </p:nvSpPr>
        <p:spPr>
          <a:xfrm>
            <a:off x="3313875" y="1628775"/>
            <a:ext cx="2483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idea:</a:t>
            </a:r>
          </a:p>
        </p:txBody>
      </p:sp>
      <p:sp>
        <p:nvSpPr>
          <p:cNvPr id="206" name="Shape 206"/>
          <p:cNvSpPr txBox="1"/>
          <p:nvPr/>
        </p:nvSpPr>
        <p:spPr>
          <a:xfrm>
            <a:off x="5303250" y="2246000"/>
            <a:ext cx="2483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If we give vaccines, the polio cases should decrease</a:t>
            </a:r>
          </a:p>
        </p:txBody>
      </p:sp>
      <p:sp>
        <p:nvSpPr>
          <p:cNvPr id="212" name="Shape 212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13" name="Shape 21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14" name="Shape 2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001" y="2040249"/>
            <a:ext cx="4697050" cy="3016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20" name="Shape 22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8174" y="1988800"/>
            <a:ext cx="4784099" cy="306407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Problem: there is a variance in polio cases per year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28" name="Shape 22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29" name="Shape 229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There is a variance in polio cases per year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230" name="Shape 230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There might be other factors which might cause decreasing of polio cases, say </a:t>
            </a: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X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. 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If we give the polio vaccine to the population, it might cause decreasing of polio cases, say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V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36" name="Shape 23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237" name="Shape 2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7050" y="2227600"/>
            <a:ext cx="3189375" cy="2042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Shape 238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Problem: we cannot differentiate the effect of </a:t>
            </a: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X </a:t>
            </a: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and </a:t>
            </a: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V</a:t>
            </a: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 on polio cases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239" name="Shape 239"/>
          <p:cNvSpPr/>
          <p:nvPr/>
        </p:nvSpPr>
        <p:spPr>
          <a:xfrm>
            <a:off x="3233765" y="3021433"/>
            <a:ext cx="1160399" cy="447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749500" y="2716250"/>
            <a:ext cx="1601400" cy="10581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cxnSp>
        <p:nvCxnSpPr>
          <p:cNvPr id="241" name="Shape 241"/>
          <p:cNvCxnSpPr>
            <a:stCxn id="240" idx="3"/>
          </p:cNvCxnSpPr>
          <p:nvPr/>
        </p:nvCxnSpPr>
        <p:spPr>
          <a:xfrm flipH="1" rot="10800000">
            <a:off x="2350900" y="3238700"/>
            <a:ext cx="800700" cy="6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242" name="Shape 242"/>
          <p:cNvSpPr txBox="1"/>
          <p:nvPr/>
        </p:nvSpPr>
        <p:spPr>
          <a:xfrm>
            <a:off x="3324800" y="3068949"/>
            <a:ext cx="9783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48" name="Shape 24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49" name="Shape 249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250" name="Shape 250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In controlled experiment we want to see the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effect of treatment.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We cannot see the effect of treatment if we gave it all to the population.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algn="ctr">
              <a:spcBef>
                <a:spcPts val="0"/>
              </a:spcBef>
              <a:buNone/>
            </a:pPr>
            <a:r>
              <a:rPr b="1" i="0" lang="en" sz="3600"/>
              <a:t>Motivations</a:t>
            </a:r>
          </a:p>
        </p:txBody>
      </p:sp>
      <p:sp>
        <p:nvSpPr>
          <p:cNvPr id="115" name="Shape 11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there a </a:t>
            </a:r>
            <a:r>
              <a:rPr lang="en" sz="2400">
                <a:solidFill>
                  <a:srgbClr val="0099FF"/>
                </a:solidFill>
              </a:rPr>
              <a:t>solution</a:t>
            </a:r>
            <a:r>
              <a:rPr lang="en" sz="2400"/>
              <a:t>?</a:t>
            </a:r>
          </a:p>
        </p:txBody>
      </p:sp>
      <p:sp>
        <p:nvSpPr>
          <p:cNvPr id="256" name="Shape 256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257" name="Shape 25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Shape 262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Controlled Experiment: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Control vs Treatment </a:t>
            </a:r>
          </a:p>
        </p:txBody>
      </p:sp>
      <p:sp>
        <p:nvSpPr>
          <p:cNvPr id="263" name="Shape 26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69" name="Shape 269"/>
          <p:cNvSpPr/>
          <p:nvPr/>
        </p:nvSpPr>
        <p:spPr>
          <a:xfrm>
            <a:off x="5650450" y="2720000"/>
            <a:ext cx="1873800" cy="749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1638575" y="2209250"/>
            <a:ext cx="2586300" cy="1770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cxnSp>
        <p:nvCxnSpPr>
          <p:cNvPr id="271" name="Shape 271"/>
          <p:cNvCxnSpPr>
            <a:stCxn id="270" idx="3"/>
          </p:cNvCxnSpPr>
          <p:nvPr/>
        </p:nvCxnSpPr>
        <p:spPr>
          <a:xfrm flipH="1" rot="10800000">
            <a:off x="4224875" y="3083600"/>
            <a:ext cx="1293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272" name="Shape 272"/>
          <p:cNvSpPr txBox="1"/>
          <p:nvPr/>
        </p:nvSpPr>
        <p:spPr>
          <a:xfrm>
            <a:off x="5797450" y="2863225"/>
            <a:ext cx="15798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5303250" y="2246000"/>
            <a:ext cx="2483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274" name="Shape 274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Shape 27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80" name="Shape 280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there a better way to measure the effect of treatment?</a:t>
            </a:r>
          </a:p>
        </p:txBody>
      </p:sp>
      <p:sp>
        <p:nvSpPr>
          <p:cNvPr id="281" name="Shape 28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87" name="Shape 287"/>
          <p:cNvSpPr/>
          <p:nvPr/>
        </p:nvSpPr>
        <p:spPr>
          <a:xfrm>
            <a:off x="580475" y="2179850"/>
            <a:ext cx="2586300" cy="17709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288" name="Shape 288"/>
          <p:cNvSpPr/>
          <p:nvPr/>
        </p:nvSpPr>
        <p:spPr>
          <a:xfrm>
            <a:off x="3887000" y="258305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</a:t>
            </a:r>
          </a:p>
        </p:txBody>
      </p:sp>
      <p:sp>
        <p:nvSpPr>
          <p:cNvPr id="289" name="Shape 289"/>
          <p:cNvSpPr/>
          <p:nvPr/>
        </p:nvSpPr>
        <p:spPr>
          <a:xfrm>
            <a:off x="2160275" y="2738300"/>
            <a:ext cx="867000" cy="521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90" name="Shape 290"/>
          <p:cNvCxnSpPr/>
          <p:nvPr/>
        </p:nvCxnSpPr>
        <p:spPr>
          <a:xfrm flipH="1" rot="10800000">
            <a:off x="3012625" y="2598650"/>
            <a:ext cx="984600" cy="147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91" name="Shape 291"/>
          <p:cNvCxnSpPr/>
          <p:nvPr/>
        </p:nvCxnSpPr>
        <p:spPr>
          <a:xfrm>
            <a:off x="3019975" y="3267350"/>
            <a:ext cx="962700" cy="2646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92" name="Shape 292"/>
          <p:cNvSpPr txBox="1"/>
          <p:nvPr/>
        </p:nvSpPr>
        <p:spPr>
          <a:xfrm>
            <a:off x="3431450" y="1863900"/>
            <a:ext cx="3806100" cy="5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From population, we get some samples:</a:t>
            </a:r>
          </a:p>
        </p:txBody>
      </p:sp>
      <p:sp>
        <p:nvSpPr>
          <p:cNvPr id="293" name="Shape 29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299" name="Shape 299"/>
          <p:cNvSpPr/>
          <p:nvPr/>
        </p:nvSpPr>
        <p:spPr>
          <a:xfrm>
            <a:off x="580475" y="2179850"/>
            <a:ext cx="2586300" cy="17709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300" name="Shape 300"/>
          <p:cNvSpPr/>
          <p:nvPr/>
        </p:nvSpPr>
        <p:spPr>
          <a:xfrm>
            <a:off x="3887000" y="258305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</a:t>
            </a:r>
          </a:p>
        </p:txBody>
      </p:sp>
      <p:sp>
        <p:nvSpPr>
          <p:cNvPr id="301" name="Shape 301"/>
          <p:cNvSpPr/>
          <p:nvPr/>
        </p:nvSpPr>
        <p:spPr>
          <a:xfrm>
            <a:off x="2160275" y="2738300"/>
            <a:ext cx="867000" cy="521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02" name="Shape 302"/>
          <p:cNvCxnSpPr/>
          <p:nvPr/>
        </p:nvCxnSpPr>
        <p:spPr>
          <a:xfrm flipH="1" rot="10800000">
            <a:off x="3012625" y="2598650"/>
            <a:ext cx="984600" cy="147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303" name="Shape 303"/>
          <p:cNvCxnSpPr/>
          <p:nvPr/>
        </p:nvCxnSpPr>
        <p:spPr>
          <a:xfrm>
            <a:off x="3019975" y="3267350"/>
            <a:ext cx="962700" cy="2646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4" name="Shape 304"/>
          <p:cNvSpPr/>
          <p:nvPr/>
        </p:nvSpPr>
        <p:spPr>
          <a:xfrm>
            <a:off x="6655250" y="142020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A</a:t>
            </a:r>
          </a:p>
        </p:txBody>
      </p:sp>
      <p:sp>
        <p:nvSpPr>
          <p:cNvPr id="305" name="Shape 305"/>
          <p:cNvSpPr/>
          <p:nvPr/>
        </p:nvSpPr>
        <p:spPr>
          <a:xfrm>
            <a:off x="6655250" y="366675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B</a:t>
            </a:r>
          </a:p>
        </p:txBody>
      </p:sp>
      <p:cxnSp>
        <p:nvCxnSpPr>
          <p:cNvPr id="306" name="Shape 306"/>
          <p:cNvCxnSpPr>
            <a:endCxn id="304" idx="1"/>
          </p:cNvCxnSpPr>
          <p:nvPr/>
        </p:nvCxnSpPr>
        <p:spPr>
          <a:xfrm flipH="1" rot="10800000">
            <a:off x="5591750" y="1902450"/>
            <a:ext cx="1063500" cy="6888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307" name="Shape 307"/>
          <p:cNvCxnSpPr>
            <a:endCxn id="305" idx="1"/>
          </p:cNvCxnSpPr>
          <p:nvPr/>
        </p:nvCxnSpPr>
        <p:spPr>
          <a:xfrm>
            <a:off x="5608250" y="3553800"/>
            <a:ext cx="1047000" cy="5952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308" name="Shape 308"/>
          <p:cNvSpPr txBox="1"/>
          <p:nvPr/>
        </p:nvSpPr>
        <p:spPr>
          <a:xfrm>
            <a:off x="6500000" y="2607375"/>
            <a:ext cx="2123400" cy="83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We separate these samples into two set</a:t>
            </a:r>
          </a:p>
        </p:txBody>
      </p:sp>
      <p:sp>
        <p:nvSpPr>
          <p:cNvPr id="309" name="Shape 309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15" name="Shape 315"/>
          <p:cNvSpPr/>
          <p:nvPr/>
        </p:nvSpPr>
        <p:spPr>
          <a:xfrm>
            <a:off x="607950" y="1736150"/>
            <a:ext cx="18831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A</a:t>
            </a:r>
          </a:p>
        </p:txBody>
      </p:sp>
      <p:sp>
        <p:nvSpPr>
          <p:cNvPr id="316" name="Shape 316"/>
          <p:cNvSpPr/>
          <p:nvPr/>
        </p:nvSpPr>
        <p:spPr>
          <a:xfrm>
            <a:off x="607950" y="3681450"/>
            <a:ext cx="18831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B</a:t>
            </a:r>
          </a:p>
        </p:txBody>
      </p:sp>
      <p:sp>
        <p:nvSpPr>
          <p:cNvPr id="317" name="Shape 317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23" name="Shape 323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A</a:t>
            </a:r>
          </a:p>
        </p:txBody>
      </p:sp>
      <p:sp>
        <p:nvSpPr>
          <p:cNvPr id="324" name="Shape 324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Sample B</a:t>
            </a:r>
          </a:p>
        </p:txBody>
      </p:sp>
      <p:sp>
        <p:nvSpPr>
          <p:cNvPr id="325" name="Shape 325"/>
          <p:cNvSpPr/>
          <p:nvPr/>
        </p:nvSpPr>
        <p:spPr>
          <a:xfrm>
            <a:off x="3927275" y="3764275"/>
            <a:ext cx="1873800" cy="749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26" name="Shape 326"/>
          <p:cNvCxnSpPr/>
          <p:nvPr/>
        </p:nvCxnSpPr>
        <p:spPr>
          <a:xfrm flipH="1" rot="10800000">
            <a:off x="2501700" y="4127875"/>
            <a:ext cx="1293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327" name="Shape 327"/>
          <p:cNvSpPr txBox="1"/>
          <p:nvPr/>
        </p:nvSpPr>
        <p:spPr>
          <a:xfrm>
            <a:off x="4074275" y="3907500"/>
            <a:ext cx="15798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328" name="Shape 328"/>
          <p:cNvSpPr txBox="1"/>
          <p:nvPr/>
        </p:nvSpPr>
        <p:spPr>
          <a:xfrm>
            <a:off x="3580075" y="3290275"/>
            <a:ext cx="2483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329" name="Shape 329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35" name="Shape 335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336" name="Shape 336"/>
          <p:cNvSpPr/>
          <p:nvPr/>
        </p:nvSpPr>
        <p:spPr>
          <a:xfrm>
            <a:off x="3927275" y="3764275"/>
            <a:ext cx="1873800" cy="749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37" name="Shape 337"/>
          <p:cNvCxnSpPr/>
          <p:nvPr/>
        </p:nvCxnSpPr>
        <p:spPr>
          <a:xfrm flipH="1" rot="10800000">
            <a:off x="2501700" y="4127875"/>
            <a:ext cx="1293300" cy="11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338" name="Shape 338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339" name="Shape 339"/>
          <p:cNvSpPr txBox="1"/>
          <p:nvPr/>
        </p:nvSpPr>
        <p:spPr>
          <a:xfrm>
            <a:off x="4074275" y="3907500"/>
            <a:ext cx="15798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340" name="Shape 340"/>
          <p:cNvSpPr txBox="1"/>
          <p:nvPr/>
        </p:nvSpPr>
        <p:spPr>
          <a:xfrm>
            <a:off x="3580075" y="3290275"/>
            <a:ext cx="24837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341" name="Shape 341"/>
          <p:cNvSpPr txBox="1"/>
          <p:nvPr/>
        </p:nvSpPr>
        <p:spPr>
          <a:xfrm>
            <a:off x="607950" y="3011050"/>
            <a:ext cx="1968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Rename the sample</a:t>
            </a:r>
          </a:p>
        </p:txBody>
      </p:sp>
      <p:sp>
        <p:nvSpPr>
          <p:cNvPr id="342" name="Shape 34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48" name="Shape 348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349" name="Shape 349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3203675" y="1952075"/>
            <a:ext cx="2549700" cy="21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If the treatment works, then the polio cases in treatment group should be smaller compare to control group</a:t>
            </a:r>
          </a:p>
        </p:txBody>
      </p:sp>
      <p:pic>
        <p:nvPicPr>
          <p:cNvPr id="351" name="Shape 3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1675" y="2431600"/>
            <a:ext cx="3085825" cy="1956015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352" name="Shape 352"/>
          <p:cNvSpPr txBox="1"/>
          <p:nvPr/>
        </p:nvSpPr>
        <p:spPr>
          <a:xfrm>
            <a:off x="5907675" y="1981475"/>
            <a:ext cx="2799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should be:</a:t>
            </a:r>
          </a:p>
        </p:txBody>
      </p:sp>
      <p:sp>
        <p:nvSpPr>
          <p:cNvPr id="353" name="Shape 35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844425" y="422500"/>
            <a:ext cx="70965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Motivations</a:t>
            </a:r>
          </a:p>
        </p:txBody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844425" y="1586325"/>
            <a:ext cx="7333800" cy="31485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-558800" lvl="0" marL="8763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AutoNum type="arabicPeriod"/>
            </a:pPr>
            <a:r>
              <a:rPr lang="en"/>
              <a:t>The intention of this lecture is </a:t>
            </a:r>
            <a:r>
              <a:rPr lang="en">
                <a:solidFill>
                  <a:srgbClr val="0099FF"/>
                </a:solidFill>
              </a:rPr>
              <a:t>not to explain </a:t>
            </a:r>
            <a:r>
              <a:rPr lang="en"/>
              <a:t>the details of Statistical Model.</a:t>
            </a:r>
          </a:p>
          <a:p>
            <a:pPr indent="-558800" lvl="0" marL="8763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AutoNum type="arabicPeriod"/>
            </a:pPr>
            <a:r>
              <a:rPr lang="en"/>
              <a:t>Rather it is an overview of what </a:t>
            </a:r>
            <a:r>
              <a:rPr lang="en">
                <a:solidFill>
                  <a:srgbClr val="0099FF"/>
                </a:solidFill>
              </a:rPr>
              <a:t>can be accomplished </a:t>
            </a:r>
            <a:r>
              <a:rPr lang="en"/>
              <a:t>with Statistical Model.</a:t>
            </a:r>
          </a:p>
          <a:p>
            <a:pPr indent="-558800" lvl="0" marL="8763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AutoNum type="arabicPeriod"/>
            </a:pPr>
            <a:r>
              <a:rPr lang="en"/>
              <a:t>If it inspires you, then you’ll have to take the course and learn a lot of </a:t>
            </a:r>
            <a:r>
              <a:rPr lang="en">
                <a:solidFill>
                  <a:srgbClr val="0099FF"/>
                </a:solidFill>
              </a:rPr>
              <a:t>cool stuff </a:t>
            </a:r>
            <a:r>
              <a:rPr lang="en"/>
              <a:t>!</a:t>
            </a:r>
          </a:p>
        </p:txBody>
      </p:sp>
      <p:sp>
        <p:nvSpPr>
          <p:cNvPr id="122" name="Shape 12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  <p:transition spd="med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59" name="Shape 359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360" name="Shape 360"/>
          <p:cNvSpPr txBox="1"/>
          <p:nvPr>
            <p:ph idx="1" type="body"/>
          </p:nvPr>
        </p:nvSpPr>
        <p:spPr>
          <a:xfrm>
            <a:off x="844425" y="1586325"/>
            <a:ext cx="7407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99FF"/>
                </a:solidFill>
              </a:rPr>
              <a:t>Take home message</a:t>
            </a:r>
            <a:r>
              <a:rPr lang="en" sz="2400">
                <a:solidFill>
                  <a:srgbClr val="0099FF"/>
                </a:solidFill>
              </a:rPr>
              <a:t>: </a:t>
            </a:r>
          </a:p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Controlled vs Treatment Experiment is a good idea to separating treatment effect and others effects.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/>
          <p:nvPr>
            <p:ph idx="1" type="body"/>
          </p:nvPr>
        </p:nvSpPr>
        <p:spPr>
          <a:xfrm>
            <a:off x="844425" y="1586325"/>
            <a:ext cx="7407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99FF"/>
                </a:solidFill>
              </a:rPr>
              <a:t>Statisticians: </a:t>
            </a:r>
          </a:p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</a:rPr>
              <a:t>“Let’s do a Controlled Experiment Research on Salk’s vaccine effect.”</a:t>
            </a:r>
          </a:p>
        </p:txBody>
      </p:sp>
      <p:sp>
        <p:nvSpPr>
          <p:cNvPr id="366" name="Shape 36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67" name="Shape 367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Controlled Experiment: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Sampling Bias</a:t>
            </a:r>
            <a:r>
              <a:rPr b="1" i="0" lang="en" sz="3600"/>
              <a:t> </a:t>
            </a:r>
          </a:p>
        </p:txBody>
      </p:sp>
      <p:sp>
        <p:nvSpPr>
          <p:cNvPr id="373" name="Shape 37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79" name="Shape 379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380" name="Shape 380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381" name="Shape 38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87" name="Shape 387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388" name="Shape 388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389" name="Shape 389"/>
          <p:cNvSpPr txBox="1"/>
          <p:nvPr/>
        </p:nvSpPr>
        <p:spPr>
          <a:xfrm>
            <a:off x="3335925" y="3902850"/>
            <a:ext cx="1954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 income family</a:t>
            </a:r>
          </a:p>
        </p:txBody>
      </p:sp>
      <p:cxnSp>
        <p:nvCxnSpPr>
          <p:cNvPr id="390" name="Shape 390"/>
          <p:cNvCxnSpPr>
            <a:endCxn id="388" idx="3"/>
          </p:cNvCxnSpPr>
          <p:nvPr/>
        </p:nvCxnSpPr>
        <p:spPr>
          <a:xfrm flipH="1">
            <a:off x="2501550" y="4156500"/>
            <a:ext cx="8712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391" name="Shape 39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397" name="Shape 397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398" name="Shape 398"/>
          <p:cNvSpPr txBox="1"/>
          <p:nvPr/>
        </p:nvSpPr>
        <p:spPr>
          <a:xfrm>
            <a:off x="508662" y="1959400"/>
            <a:ext cx="3313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High Income bias:</a:t>
            </a:r>
          </a:p>
        </p:txBody>
      </p:sp>
      <p:pic>
        <p:nvPicPr>
          <p:cNvPr id="399" name="Shape 3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278" y="2477249"/>
            <a:ext cx="3190596" cy="1956025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Shape 40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05" name="Shape 405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pic>
        <p:nvPicPr>
          <p:cNvPr id="406" name="Shape 4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4125" y="2477250"/>
            <a:ext cx="3085825" cy="1956015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07" name="Shape 407"/>
          <p:cNvSpPr txBox="1"/>
          <p:nvPr/>
        </p:nvSpPr>
        <p:spPr>
          <a:xfrm>
            <a:off x="508662" y="1959400"/>
            <a:ext cx="3313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High Income bias:</a:t>
            </a:r>
          </a:p>
        </p:txBody>
      </p:sp>
      <p:pic>
        <p:nvPicPr>
          <p:cNvPr id="408" name="Shape 4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278" y="2477249"/>
            <a:ext cx="3190596" cy="1956025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09" name="Shape 409"/>
          <p:cNvSpPr txBox="1"/>
          <p:nvPr/>
        </p:nvSpPr>
        <p:spPr>
          <a:xfrm>
            <a:off x="5200125" y="1959400"/>
            <a:ext cx="3313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without bias: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15" name="Shape 415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416" name="Shape 416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417" name="Shape 417"/>
          <p:cNvSpPr txBox="1"/>
          <p:nvPr/>
        </p:nvSpPr>
        <p:spPr>
          <a:xfrm>
            <a:off x="5745100" y="3902850"/>
            <a:ext cx="940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Hygiene</a:t>
            </a:r>
          </a:p>
        </p:txBody>
      </p:sp>
      <p:cxnSp>
        <p:nvCxnSpPr>
          <p:cNvPr id="418" name="Shape 418"/>
          <p:cNvCxnSpPr>
            <a:endCxn id="416" idx="3"/>
          </p:cNvCxnSpPr>
          <p:nvPr/>
        </p:nvCxnSpPr>
        <p:spPr>
          <a:xfrm flipH="1">
            <a:off x="2501550" y="4156500"/>
            <a:ext cx="8712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419" name="Shape 419"/>
          <p:cNvSpPr txBox="1"/>
          <p:nvPr/>
        </p:nvSpPr>
        <p:spPr>
          <a:xfrm>
            <a:off x="7015250" y="3902850"/>
            <a:ext cx="1954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 income family</a:t>
            </a:r>
          </a:p>
        </p:txBody>
      </p:sp>
      <p:sp>
        <p:nvSpPr>
          <p:cNvPr id="420" name="Shape 420"/>
          <p:cNvSpPr txBox="1"/>
          <p:nvPr/>
        </p:nvSpPr>
        <p:spPr>
          <a:xfrm>
            <a:off x="3372750" y="3902850"/>
            <a:ext cx="2042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Higher Risk to Polio</a:t>
            </a:r>
          </a:p>
        </p:txBody>
      </p:sp>
      <p:cxnSp>
        <p:nvCxnSpPr>
          <p:cNvPr id="421" name="Shape 421"/>
          <p:cNvCxnSpPr>
            <a:stCxn id="417" idx="1"/>
            <a:endCxn id="420" idx="3"/>
          </p:cNvCxnSpPr>
          <p:nvPr/>
        </p:nvCxnSpPr>
        <p:spPr>
          <a:xfrm rot="10800000">
            <a:off x="5415400" y="4163700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422" name="Shape 422"/>
          <p:cNvCxnSpPr>
            <a:stCxn id="419" idx="1"/>
            <a:endCxn id="417" idx="3"/>
          </p:cNvCxnSpPr>
          <p:nvPr/>
        </p:nvCxnSpPr>
        <p:spPr>
          <a:xfrm rot="10800000">
            <a:off x="6685550" y="4163700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423" name="Shape 42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29" name="Shape 429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30" name="Shape 430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Although you split the sample data into control group and treatment group, your method still can be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biased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. </a:t>
            </a:r>
          </a:p>
        </p:txBody>
      </p:sp>
      <p:pic>
        <p:nvPicPr>
          <p:cNvPr id="431" name="Shape 4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044" y="3393513"/>
            <a:ext cx="2830270" cy="1642278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32" name="Shape 432"/>
          <p:cNvSpPr txBox="1"/>
          <p:nvPr/>
        </p:nvSpPr>
        <p:spPr>
          <a:xfrm>
            <a:off x="1214550" y="2958724"/>
            <a:ext cx="30393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High Income bias:</a:t>
            </a:r>
          </a:p>
        </p:txBody>
      </p:sp>
      <p:pic>
        <p:nvPicPr>
          <p:cNvPr id="433" name="Shape 4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1062" y="3393513"/>
            <a:ext cx="2926363" cy="1642286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34" name="Shape 434"/>
          <p:cNvSpPr txBox="1"/>
          <p:nvPr/>
        </p:nvSpPr>
        <p:spPr>
          <a:xfrm>
            <a:off x="5517485" y="2958724"/>
            <a:ext cx="30393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without bias:</a:t>
            </a:r>
          </a:p>
        </p:txBody>
      </p:sp>
      <p:sp>
        <p:nvSpPr>
          <p:cNvPr id="435" name="Shape 435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Shape 440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Is there a </a:t>
            </a:r>
            <a:r>
              <a:rPr lang="en" sz="2400">
                <a:solidFill>
                  <a:srgbClr val="0099FF"/>
                </a:solidFill>
              </a:rPr>
              <a:t>solution</a:t>
            </a:r>
            <a:r>
              <a:rPr lang="en" sz="2400"/>
              <a:t>?</a:t>
            </a:r>
          </a:p>
        </p:txBody>
      </p:sp>
      <p:sp>
        <p:nvSpPr>
          <p:cNvPr id="441" name="Shape 44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42" name="Shape 44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 vs Treatment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Contents</a:t>
            </a:r>
          </a:p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Controlled Experiment: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Randomization</a:t>
            </a:r>
          </a:p>
        </p:txBody>
      </p:sp>
      <p:sp>
        <p:nvSpPr>
          <p:cNvPr id="448" name="Shape 44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54" name="Shape 454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455" name="Shape 455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Although you split the sample data into control group and treatment group, your method still can be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biased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. </a:t>
            </a:r>
          </a:p>
        </p:txBody>
      </p:sp>
      <p:pic>
        <p:nvPicPr>
          <p:cNvPr id="456" name="Shape 4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2044" y="3393513"/>
            <a:ext cx="2830270" cy="1642278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57" name="Shape 457"/>
          <p:cNvSpPr txBox="1"/>
          <p:nvPr/>
        </p:nvSpPr>
        <p:spPr>
          <a:xfrm>
            <a:off x="1214550" y="2958724"/>
            <a:ext cx="30393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High Income bias:</a:t>
            </a:r>
          </a:p>
        </p:txBody>
      </p:sp>
      <p:pic>
        <p:nvPicPr>
          <p:cNvPr id="458" name="Shape 4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1062" y="3393513"/>
            <a:ext cx="2926363" cy="1642286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459" name="Shape 459"/>
          <p:cNvSpPr txBox="1"/>
          <p:nvPr/>
        </p:nvSpPr>
        <p:spPr>
          <a:xfrm>
            <a:off x="5517485" y="2958724"/>
            <a:ext cx="3039300" cy="3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with without bias:</a:t>
            </a:r>
          </a:p>
        </p:txBody>
      </p:sp>
      <p:sp>
        <p:nvSpPr>
          <p:cNvPr id="460" name="Shape 46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66" name="Shape 466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467" name="Shape 467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“The treatment had to be chosen from the same population as control group” -- Freedman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73" name="Shape 473"/>
          <p:cNvSpPr/>
          <p:nvPr/>
        </p:nvSpPr>
        <p:spPr>
          <a:xfrm>
            <a:off x="580475" y="2179850"/>
            <a:ext cx="2586300" cy="17709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474" name="Shape 474"/>
          <p:cNvSpPr/>
          <p:nvPr/>
        </p:nvSpPr>
        <p:spPr>
          <a:xfrm>
            <a:off x="2160275" y="2738300"/>
            <a:ext cx="867000" cy="521700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6655250" y="142020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476" name="Shape 476"/>
          <p:cNvSpPr/>
          <p:nvPr/>
        </p:nvSpPr>
        <p:spPr>
          <a:xfrm>
            <a:off x="6655250" y="3666750"/>
            <a:ext cx="18129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</a:t>
            </a:r>
          </a:p>
        </p:txBody>
      </p:sp>
      <p:cxnSp>
        <p:nvCxnSpPr>
          <p:cNvPr id="477" name="Shape 477"/>
          <p:cNvCxnSpPr>
            <a:stCxn id="474" idx="3"/>
            <a:endCxn id="475" idx="1"/>
          </p:cNvCxnSpPr>
          <p:nvPr/>
        </p:nvCxnSpPr>
        <p:spPr>
          <a:xfrm flipH="1" rot="10800000">
            <a:off x="3027275" y="1902350"/>
            <a:ext cx="3627900" cy="10968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478" name="Shape 478"/>
          <p:cNvCxnSpPr>
            <a:stCxn id="474" idx="3"/>
            <a:endCxn id="476" idx="1"/>
          </p:cNvCxnSpPr>
          <p:nvPr/>
        </p:nvCxnSpPr>
        <p:spPr>
          <a:xfrm>
            <a:off x="3027275" y="2999150"/>
            <a:ext cx="3627900" cy="11499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479" name="Shape 479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485" name="Shape 485"/>
          <p:cNvSpPr/>
          <p:nvPr/>
        </p:nvSpPr>
        <p:spPr>
          <a:xfrm>
            <a:off x="844425" y="2648960"/>
            <a:ext cx="1911900" cy="14532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486" name="Shape 486"/>
          <p:cNvSpPr/>
          <p:nvPr/>
        </p:nvSpPr>
        <p:spPr>
          <a:xfrm>
            <a:off x="2012153" y="3107236"/>
            <a:ext cx="640800" cy="428399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7" name="Shape 487"/>
          <p:cNvSpPr/>
          <p:nvPr/>
        </p:nvSpPr>
        <p:spPr>
          <a:xfrm>
            <a:off x="4709973" y="2025575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488" name="Shape 488"/>
          <p:cNvSpPr/>
          <p:nvPr/>
        </p:nvSpPr>
        <p:spPr>
          <a:xfrm>
            <a:off x="4709848" y="3869150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</a:t>
            </a:r>
          </a:p>
        </p:txBody>
      </p:sp>
      <p:cxnSp>
        <p:nvCxnSpPr>
          <p:cNvPr id="489" name="Shape 489"/>
          <p:cNvCxnSpPr>
            <a:stCxn id="490" idx="7"/>
            <a:endCxn id="487" idx="1"/>
          </p:cNvCxnSpPr>
          <p:nvPr/>
        </p:nvCxnSpPr>
        <p:spPr>
          <a:xfrm flipH="1" rot="10800000">
            <a:off x="4068794" y="2421349"/>
            <a:ext cx="641100" cy="7104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491" name="Shape 491"/>
          <p:cNvCxnSpPr>
            <a:stCxn id="490" idx="5"/>
            <a:endCxn id="488" idx="1"/>
          </p:cNvCxnSpPr>
          <p:nvPr/>
        </p:nvCxnSpPr>
        <p:spPr>
          <a:xfrm>
            <a:off x="4068794" y="3505950"/>
            <a:ext cx="641100" cy="759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492" name="Shape 49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490" name="Shape 490"/>
          <p:cNvSpPr/>
          <p:nvPr/>
        </p:nvSpPr>
        <p:spPr>
          <a:xfrm>
            <a:off x="3600450" y="3054250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93" name="Shape 493"/>
          <p:cNvCxnSpPr>
            <a:stCxn id="486" idx="3"/>
            <a:endCxn id="490" idx="2"/>
          </p:cNvCxnSpPr>
          <p:nvPr/>
        </p:nvCxnSpPr>
        <p:spPr>
          <a:xfrm flipH="1" rot="10800000">
            <a:off x="2652953" y="3318736"/>
            <a:ext cx="947400" cy="27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494" name="Shape 494"/>
          <p:cNvSpPr txBox="1"/>
          <p:nvPr/>
        </p:nvSpPr>
        <p:spPr>
          <a:xfrm>
            <a:off x="3005275" y="37449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00" name="Shape 500"/>
          <p:cNvSpPr/>
          <p:nvPr/>
        </p:nvSpPr>
        <p:spPr>
          <a:xfrm>
            <a:off x="844425" y="2648960"/>
            <a:ext cx="1911900" cy="14532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501" name="Shape 501"/>
          <p:cNvSpPr/>
          <p:nvPr/>
        </p:nvSpPr>
        <p:spPr>
          <a:xfrm>
            <a:off x="2012153" y="3107236"/>
            <a:ext cx="640800" cy="428399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2" name="Shape 502"/>
          <p:cNvSpPr/>
          <p:nvPr/>
        </p:nvSpPr>
        <p:spPr>
          <a:xfrm>
            <a:off x="4709973" y="2025575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503" name="Shape 503"/>
          <p:cNvSpPr/>
          <p:nvPr/>
        </p:nvSpPr>
        <p:spPr>
          <a:xfrm>
            <a:off x="4709848" y="3869150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</a:t>
            </a:r>
          </a:p>
        </p:txBody>
      </p:sp>
      <p:cxnSp>
        <p:nvCxnSpPr>
          <p:cNvPr id="504" name="Shape 504"/>
          <p:cNvCxnSpPr>
            <a:stCxn id="505" idx="7"/>
            <a:endCxn id="502" idx="1"/>
          </p:cNvCxnSpPr>
          <p:nvPr/>
        </p:nvCxnSpPr>
        <p:spPr>
          <a:xfrm flipH="1" rot="10800000">
            <a:off x="4068794" y="2421349"/>
            <a:ext cx="641100" cy="7104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506" name="Shape 506"/>
          <p:cNvCxnSpPr>
            <a:stCxn id="505" idx="5"/>
            <a:endCxn id="503" idx="1"/>
          </p:cNvCxnSpPr>
          <p:nvPr/>
        </p:nvCxnSpPr>
        <p:spPr>
          <a:xfrm>
            <a:off x="4068794" y="3505950"/>
            <a:ext cx="641100" cy="759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507" name="Shape 507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505" name="Shape 505"/>
          <p:cNvSpPr/>
          <p:nvPr/>
        </p:nvSpPr>
        <p:spPr>
          <a:xfrm>
            <a:off x="3600450" y="3054250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08" name="Shape 508"/>
          <p:cNvCxnSpPr>
            <a:stCxn id="501" idx="3"/>
            <a:endCxn id="505" idx="2"/>
          </p:cNvCxnSpPr>
          <p:nvPr/>
        </p:nvCxnSpPr>
        <p:spPr>
          <a:xfrm flipH="1" rot="10800000">
            <a:off x="2652953" y="3318736"/>
            <a:ext cx="947400" cy="27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509" name="Shape 509"/>
          <p:cNvSpPr txBox="1"/>
          <p:nvPr/>
        </p:nvSpPr>
        <p:spPr>
          <a:xfrm>
            <a:off x="3005275" y="37449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  <p:sp>
        <p:nvSpPr>
          <p:cNvPr id="510" name="Shape 510"/>
          <p:cNvSpPr/>
          <p:nvPr/>
        </p:nvSpPr>
        <p:spPr>
          <a:xfrm>
            <a:off x="6969636" y="2123647"/>
            <a:ext cx="1299900" cy="5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11" name="Shape 511"/>
          <p:cNvCxnSpPr>
            <a:endCxn id="510" idx="1"/>
          </p:cNvCxnSpPr>
          <p:nvPr/>
        </p:nvCxnSpPr>
        <p:spPr>
          <a:xfrm>
            <a:off x="5980836" y="2386297"/>
            <a:ext cx="988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512" name="Shape 512"/>
          <p:cNvSpPr txBox="1"/>
          <p:nvPr/>
        </p:nvSpPr>
        <p:spPr>
          <a:xfrm>
            <a:off x="7071595" y="2224024"/>
            <a:ext cx="1095900" cy="23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513" name="Shape 513"/>
          <p:cNvSpPr txBox="1"/>
          <p:nvPr/>
        </p:nvSpPr>
        <p:spPr>
          <a:xfrm>
            <a:off x="6728816" y="1791448"/>
            <a:ext cx="17226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19" name="Shape 519"/>
          <p:cNvSpPr/>
          <p:nvPr/>
        </p:nvSpPr>
        <p:spPr>
          <a:xfrm>
            <a:off x="844425" y="2648960"/>
            <a:ext cx="1911900" cy="14532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520" name="Shape 520"/>
          <p:cNvSpPr/>
          <p:nvPr/>
        </p:nvSpPr>
        <p:spPr>
          <a:xfrm>
            <a:off x="2012153" y="3107236"/>
            <a:ext cx="640800" cy="428399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1" name="Shape 521"/>
          <p:cNvSpPr/>
          <p:nvPr/>
        </p:nvSpPr>
        <p:spPr>
          <a:xfrm>
            <a:off x="4709973" y="2025575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522" name="Shape 522"/>
          <p:cNvSpPr/>
          <p:nvPr/>
        </p:nvSpPr>
        <p:spPr>
          <a:xfrm>
            <a:off x="4709848" y="3869150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</a:t>
            </a:r>
          </a:p>
        </p:txBody>
      </p:sp>
      <p:cxnSp>
        <p:nvCxnSpPr>
          <p:cNvPr id="523" name="Shape 523"/>
          <p:cNvCxnSpPr>
            <a:stCxn id="524" idx="7"/>
            <a:endCxn id="521" idx="1"/>
          </p:cNvCxnSpPr>
          <p:nvPr/>
        </p:nvCxnSpPr>
        <p:spPr>
          <a:xfrm flipH="1" rot="10800000">
            <a:off x="4068794" y="2421349"/>
            <a:ext cx="641100" cy="7104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525" name="Shape 525"/>
          <p:cNvCxnSpPr>
            <a:stCxn id="524" idx="5"/>
            <a:endCxn id="522" idx="1"/>
          </p:cNvCxnSpPr>
          <p:nvPr/>
        </p:nvCxnSpPr>
        <p:spPr>
          <a:xfrm>
            <a:off x="4068794" y="3505950"/>
            <a:ext cx="641100" cy="759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526" name="Shape 526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524" name="Shape 524"/>
          <p:cNvSpPr/>
          <p:nvPr/>
        </p:nvSpPr>
        <p:spPr>
          <a:xfrm>
            <a:off x="3600450" y="3054250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27" name="Shape 527"/>
          <p:cNvCxnSpPr>
            <a:stCxn id="520" idx="3"/>
            <a:endCxn id="524" idx="2"/>
          </p:cNvCxnSpPr>
          <p:nvPr/>
        </p:nvCxnSpPr>
        <p:spPr>
          <a:xfrm flipH="1" rot="10800000">
            <a:off x="2652953" y="3318736"/>
            <a:ext cx="947400" cy="27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528" name="Shape 528"/>
          <p:cNvSpPr txBox="1"/>
          <p:nvPr/>
        </p:nvSpPr>
        <p:spPr>
          <a:xfrm>
            <a:off x="3005275" y="37449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  <p:sp>
        <p:nvSpPr>
          <p:cNvPr id="529" name="Shape 529"/>
          <p:cNvSpPr/>
          <p:nvPr/>
        </p:nvSpPr>
        <p:spPr>
          <a:xfrm>
            <a:off x="6422875" y="2571977"/>
            <a:ext cx="1120799" cy="376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30" name="Shape 530"/>
          <p:cNvCxnSpPr>
            <a:endCxn id="531" idx="1"/>
          </p:cNvCxnSpPr>
          <p:nvPr/>
        </p:nvCxnSpPr>
        <p:spPr>
          <a:xfrm>
            <a:off x="5980880" y="2386424"/>
            <a:ext cx="490200" cy="747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532" name="Shape 532"/>
          <p:cNvSpPr txBox="1"/>
          <p:nvPr/>
        </p:nvSpPr>
        <p:spPr>
          <a:xfrm>
            <a:off x="6510775" y="2644032"/>
            <a:ext cx="9447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531" name="Shape 531"/>
          <p:cNvSpPr/>
          <p:nvPr/>
        </p:nvSpPr>
        <p:spPr>
          <a:xfrm>
            <a:off x="6390725" y="3056825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33" name="Shape 533"/>
          <p:cNvCxnSpPr>
            <a:stCxn id="522" idx="3"/>
          </p:cNvCxnSpPr>
          <p:nvPr/>
        </p:nvCxnSpPr>
        <p:spPr>
          <a:xfrm flipH="1" rot="10800000">
            <a:off x="5980648" y="3519050"/>
            <a:ext cx="490500" cy="74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534" name="Shape 534"/>
          <p:cNvSpPr/>
          <p:nvPr/>
        </p:nvSpPr>
        <p:spPr>
          <a:xfrm>
            <a:off x="6422725" y="3694077"/>
            <a:ext cx="1120799" cy="376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5" name="Shape 535"/>
          <p:cNvSpPr txBox="1"/>
          <p:nvPr/>
        </p:nvSpPr>
        <p:spPr>
          <a:xfrm>
            <a:off x="6510625" y="3766132"/>
            <a:ext cx="9447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Placebo</a:t>
            </a:r>
          </a:p>
        </p:txBody>
      </p:sp>
      <p:sp>
        <p:nvSpPr>
          <p:cNvPr id="536" name="Shape 536"/>
          <p:cNvSpPr txBox="1"/>
          <p:nvPr/>
        </p:nvSpPr>
        <p:spPr>
          <a:xfrm>
            <a:off x="7021725" y="3124625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  <p:sp>
        <p:nvSpPr>
          <p:cNvPr id="537" name="Shape 537"/>
          <p:cNvSpPr txBox="1"/>
          <p:nvPr/>
        </p:nvSpPr>
        <p:spPr>
          <a:xfrm>
            <a:off x="4606975" y="13197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Double Blind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Shape 542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would be the result?</a:t>
            </a:r>
          </a:p>
        </p:txBody>
      </p:sp>
      <p:sp>
        <p:nvSpPr>
          <p:cNvPr id="543" name="Shape 54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44" name="Shape 544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Shape 54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50" name="Shape 55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551" name="Shape 551"/>
          <p:cNvSpPr txBox="1"/>
          <p:nvPr/>
        </p:nvSpPr>
        <p:spPr>
          <a:xfrm>
            <a:off x="2609737" y="1560250"/>
            <a:ext cx="3313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The result of Salk’s vaccine: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 works!</a:t>
            </a:r>
          </a:p>
        </p:txBody>
      </p:sp>
      <p:pic>
        <p:nvPicPr>
          <p:cNvPr id="552" name="Shape 5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0325" y="2448499"/>
            <a:ext cx="3892625" cy="22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Shape 55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58" name="Shape 558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59" name="Shape 559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Controlled Group and Treatment Group had to come from the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same population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.</a:t>
            </a:r>
          </a:p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We can do a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 to get the same population.</a:t>
            </a:r>
          </a:p>
        </p:txBody>
      </p:sp>
      <p:sp>
        <p:nvSpPr>
          <p:cNvPr id="560" name="Shape 56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Contents: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844425" y="1279900"/>
            <a:ext cx="5971500" cy="34548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Controlled Experiment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Case: Polio in U.S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Control vs Treatment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>
                <a:solidFill>
                  <a:srgbClr val="000000"/>
                </a:solidFill>
              </a:rPr>
              <a:t>Bias in Sampling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Randomization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Observational Experiment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Bias: Confounding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Data Generation Process</a:t>
            </a:r>
          </a:p>
          <a:p>
            <a:pPr indent="-342900" lvl="0" marL="457200" rtl="0">
              <a:spcBef>
                <a:spcPts val="0"/>
              </a:spcBef>
              <a:buSzPct val="100000"/>
              <a:buAutoNum type="arabicPeriod"/>
            </a:pPr>
            <a:r>
              <a:rPr lang="en" sz="1800"/>
              <a:t>Statistical Model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Real World vs Model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Machine Learning vs Statistics</a:t>
            </a:r>
          </a:p>
          <a:p>
            <a:pPr indent="-342900" lvl="1" marL="914400" rtl="0">
              <a:spcBef>
                <a:spcPts val="0"/>
              </a:spcBef>
              <a:buSzPct val="100000"/>
              <a:buAutoNum type="alphaLcPeriod"/>
            </a:pPr>
            <a:r>
              <a:rPr lang="en" sz="1800"/>
              <a:t>Inferences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Shape 56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66" name="Shape 566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</a:t>
            </a: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67" name="Shape 567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Can we build a Randomized Controlled Experiment for every problem?</a:t>
            </a:r>
          </a:p>
        </p:txBody>
      </p:sp>
      <p:sp>
        <p:nvSpPr>
          <p:cNvPr id="568" name="Shape 568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Controlled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Randomization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Shape 573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Question?</a:t>
            </a:r>
          </a:p>
        </p:txBody>
      </p:sp>
      <p:sp>
        <p:nvSpPr>
          <p:cNvPr id="574" name="Shape 57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Shape 579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Observational Experiment</a:t>
            </a:r>
          </a:p>
        </p:txBody>
      </p:sp>
      <p:sp>
        <p:nvSpPr>
          <p:cNvPr id="580" name="Shape 58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Shape 58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86" name="Shape 586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87" name="Shape 587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Can we build a Randomized Controlled Experiment for every problem?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588" name="Shape 588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Observational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594" name="Shape 594"/>
          <p:cNvSpPr/>
          <p:nvPr/>
        </p:nvSpPr>
        <p:spPr>
          <a:xfrm>
            <a:off x="844425" y="2648960"/>
            <a:ext cx="1911900" cy="1453200"/>
          </a:xfrm>
          <a:prstGeom prst="roundRect">
            <a:avLst>
              <a:gd fmla="val 16667" name="adj"/>
            </a:avLst>
          </a:prstGeom>
          <a:solidFill>
            <a:srgbClr val="0099FF">
              <a:alpha val="81570"/>
            </a:srgbClr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Population</a:t>
            </a:r>
          </a:p>
        </p:txBody>
      </p:sp>
      <p:sp>
        <p:nvSpPr>
          <p:cNvPr id="595" name="Shape 595"/>
          <p:cNvSpPr/>
          <p:nvPr/>
        </p:nvSpPr>
        <p:spPr>
          <a:xfrm>
            <a:off x="2012153" y="3107236"/>
            <a:ext cx="640800" cy="428399"/>
          </a:xfrm>
          <a:prstGeom prst="rect">
            <a:avLst/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96" name="Shape 596"/>
          <p:cNvSpPr/>
          <p:nvPr/>
        </p:nvSpPr>
        <p:spPr>
          <a:xfrm>
            <a:off x="4709973" y="2025575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</a:t>
            </a:r>
          </a:p>
        </p:txBody>
      </p:sp>
      <p:sp>
        <p:nvSpPr>
          <p:cNvPr id="597" name="Shape 597"/>
          <p:cNvSpPr/>
          <p:nvPr/>
        </p:nvSpPr>
        <p:spPr>
          <a:xfrm>
            <a:off x="4709848" y="3869150"/>
            <a:ext cx="1270800" cy="7914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</a:t>
            </a:r>
          </a:p>
        </p:txBody>
      </p:sp>
      <p:cxnSp>
        <p:nvCxnSpPr>
          <p:cNvPr id="598" name="Shape 598"/>
          <p:cNvCxnSpPr>
            <a:stCxn id="599" idx="7"/>
            <a:endCxn id="596" idx="1"/>
          </p:cNvCxnSpPr>
          <p:nvPr/>
        </p:nvCxnSpPr>
        <p:spPr>
          <a:xfrm flipH="1" rot="10800000">
            <a:off x="4068794" y="2421349"/>
            <a:ext cx="641100" cy="7104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600" name="Shape 600"/>
          <p:cNvCxnSpPr>
            <a:stCxn id="599" idx="5"/>
            <a:endCxn id="597" idx="1"/>
          </p:cNvCxnSpPr>
          <p:nvPr/>
        </p:nvCxnSpPr>
        <p:spPr>
          <a:xfrm>
            <a:off x="4068794" y="3505950"/>
            <a:ext cx="641100" cy="7590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599" name="Shape 599"/>
          <p:cNvSpPr/>
          <p:nvPr/>
        </p:nvSpPr>
        <p:spPr>
          <a:xfrm>
            <a:off x="3600450" y="3054250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01" name="Shape 601"/>
          <p:cNvCxnSpPr>
            <a:stCxn id="595" idx="3"/>
            <a:endCxn id="599" idx="2"/>
          </p:cNvCxnSpPr>
          <p:nvPr/>
        </p:nvCxnSpPr>
        <p:spPr>
          <a:xfrm flipH="1" rot="10800000">
            <a:off x="2652953" y="3318736"/>
            <a:ext cx="947400" cy="27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602" name="Shape 602"/>
          <p:cNvSpPr txBox="1"/>
          <p:nvPr/>
        </p:nvSpPr>
        <p:spPr>
          <a:xfrm>
            <a:off x="3005275" y="37449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  <p:sp>
        <p:nvSpPr>
          <p:cNvPr id="603" name="Shape 603"/>
          <p:cNvSpPr/>
          <p:nvPr/>
        </p:nvSpPr>
        <p:spPr>
          <a:xfrm>
            <a:off x="6422875" y="2571977"/>
            <a:ext cx="1120799" cy="376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04" name="Shape 604"/>
          <p:cNvCxnSpPr>
            <a:endCxn id="605" idx="1"/>
          </p:cNvCxnSpPr>
          <p:nvPr/>
        </p:nvCxnSpPr>
        <p:spPr>
          <a:xfrm>
            <a:off x="5980880" y="2386424"/>
            <a:ext cx="490200" cy="747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606" name="Shape 606"/>
          <p:cNvSpPr txBox="1"/>
          <p:nvPr/>
        </p:nvSpPr>
        <p:spPr>
          <a:xfrm>
            <a:off x="6510775" y="2644032"/>
            <a:ext cx="9447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Vaccine</a:t>
            </a:r>
          </a:p>
        </p:txBody>
      </p:sp>
      <p:sp>
        <p:nvSpPr>
          <p:cNvPr id="605" name="Shape 605"/>
          <p:cNvSpPr/>
          <p:nvPr/>
        </p:nvSpPr>
        <p:spPr>
          <a:xfrm>
            <a:off x="6390725" y="3056825"/>
            <a:ext cx="548700" cy="5292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07" name="Shape 607"/>
          <p:cNvCxnSpPr>
            <a:stCxn id="597" idx="3"/>
          </p:cNvCxnSpPr>
          <p:nvPr/>
        </p:nvCxnSpPr>
        <p:spPr>
          <a:xfrm flipH="1" rot="10800000">
            <a:off x="5980648" y="3519050"/>
            <a:ext cx="490500" cy="745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triangle"/>
            <a:tailEnd len="lg" w="lg" type="none"/>
          </a:ln>
        </p:spPr>
      </p:cxnSp>
      <p:sp>
        <p:nvSpPr>
          <p:cNvPr id="608" name="Shape 608"/>
          <p:cNvSpPr/>
          <p:nvPr/>
        </p:nvSpPr>
        <p:spPr>
          <a:xfrm>
            <a:off x="6422725" y="3694077"/>
            <a:ext cx="1120799" cy="3768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38761D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09" name="Shape 609"/>
          <p:cNvSpPr txBox="1"/>
          <p:nvPr/>
        </p:nvSpPr>
        <p:spPr>
          <a:xfrm>
            <a:off x="6510625" y="3766132"/>
            <a:ext cx="944700" cy="17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Placebo</a:t>
            </a:r>
          </a:p>
        </p:txBody>
      </p:sp>
      <p:sp>
        <p:nvSpPr>
          <p:cNvPr id="610" name="Shape 610"/>
          <p:cNvSpPr txBox="1"/>
          <p:nvPr/>
        </p:nvSpPr>
        <p:spPr>
          <a:xfrm>
            <a:off x="7021725" y="3124625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Randomization</a:t>
            </a:r>
          </a:p>
        </p:txBody>
      </p:sp>
      <p:sp>
        <p:nvSpPr>
          <p:cNvPr id="611" name="Shape 611"/>
          <p:cNvSpPr txBox="1"/>
          <p:nvPr/>
        </p:nvSpPr>
        <p:spPr>
          <a:xfrm>
            <a:off x="4606975" y="1319750"/>
            <a:ext cx="1601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Double Blind</a:t>
            </a:r>
          </a:p>
        </p:txBody>
      </p:sp>
      <p:sp>
        <p:nvSpPr>
          <p:cNvPr id="612" name="Shape 61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Observational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18" name="Shape 618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</a:t>
            </a: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Problem 	: No body want to smoke for 10 years just for a research.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19" name="Shape 619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Observational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Shape 62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25" name="Shape 625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Problem 	: No body want to smoke for 10 years just for a research. 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26" name="Shape 626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Observational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627" name="Shape 627"/>
          <p:cNvSpPr txBox="1"/>
          <p:nvPr/>
        </p:nvSpPr>
        <p:spPr>
          <a:xfrm>
            <a:off x="1507125" y="3032225"/>
            <a:ext cx="6453600" cy="56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What you will get is the data which you cannot be controlled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Shape 632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Observational </a:t>
            </a:r>
            <a:r>
              <a:rPr b="1" i="0" lang="en" sz="2400"/>
              <a:t>Experiment: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Confounding Bias</a:t>
            </a:r>
          </a:p>
        </p:txBody>
      </p:sp>
      <p:sp>
        <p:nvSpPr>
          <p:cNvPr id="633" name="Shape 63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hape 63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39" name="Shape 639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Well if you insist, let’s do the research, perhaps we will get a valid conclusion </a:t>
            </a: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...</a:t>
            </a: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40" name="Shape 64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</a:t>
            </a:r>
            <a:r>
              <a:rPr lang="en" sz="2400"/>
              <a:t>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pic>
        <p:nvPicPr>
          <p:cNvPr id="641" name="Shape 6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348950"/>
            <a:ext cx="3949037" cy="2489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 txBox="1"/>
          <p:nvPr/>
        </p:nvSpPr>
        <p:spPr>
          <a:xfrm>
            <a:off x="6877388" y="4113996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Male</a:t>
            </a:r>
          </a:p>
        </p:txBody>
      </p:sp>
      <p:sp>
        <p:nvSpPr>
          <p:cNvPr id="647" name="Shape 64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48" name="Shape 648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Well if you insist, let’s do the research ….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49" name="Shape 649"/>
          <p:cNvSpPr/>
          <p:nvPr/>
        </p:nvSpPr>
        <p:spPr>
          <a:xfrm>
            <a:off x="4805500" y="2260075"/>
            <a:ext cx="14382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Non Smoker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 Group</a:t>
            </a:r>
          </a:p>
        </p:txBody>
      </p:sp>
      <p:sp>
        <p:nvSpPr>
          <p:cNvPr id="650" name="Shape 650"/>
          <p:cNvSpPr/>
          <p:nvPr/>
        </p:nvSpPr>
        <p:spPr>
          <a:xfrm>
            <a:off x="4805500" y="3924557"/>
            <a:ext cx="14382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Smoker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 Group</a:t>
            </a:r>
          </a:p>
        </p:txBody>
      </p:sp>
      <p:cxnSp>
        <p:nvCxnSpPr>
          <p:cNvPr id="651" name="Shape 651"/>
          <p:cNvCxnSpPr>
            <a:endCxn id="650" idx="3"/>
          </p:cNvCxnSpPr>
          <p:nvPr/>
        </p:nvCxnSpPr>
        <p:spPr>
          <a:xfrm flipH="1">
            <a:off x="6243700" y="4330907"/>
            <a:ext cx="6618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pic>
        <p:nvPicPr>
          <p:cNvPr id="652" name="Shape 6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348950"/>
            <a:ext cx="3949037" cy="2489749"/>
          </a:xfrm>
          <a:prstGeom prst="rect">
            <a:avLst/>
          </a:prstGeom>
          <a:noFill/>
          <a:ln>
            <a:noFill/>
          </a:ln>
        </p:spPr>
      </p:pic>
      <p:sp>
        <p:nvSpPr>
          <p:cNvPr id="653" name="Shape 65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Controlled Experiment</a:t>
            </a:r>
          </a:p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Shape 65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59" name="Shape 659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Well if you insist, let’s do the research ….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pic>
        <p:nvPicPr>
          <p:cNvPr id="660" name="Shape 6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348950"/>
            <a:ext cx="3949037" cy="2489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Shape 6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94951" y="2801499"/>
            <a:ext cx="3158000" cy="1981599"/>
          </a:xfrm>
          <a:prstGeom prst="rect">
            <a:avLst/>
          </a:prstGeom>
          <a:noFill/>
          <a:ln>
            <a:noFill/>
          </a:ln>
        </p:spPr>
      </p:pic>
      <p:sp>
        <p:nvSpPr>
          <p:cNvPr id="662" name="Shape 662"/>
          <p:cNvSpPr txBox="1"/>
          <p:nvPr/>
        </p:nvSpPr>
        <p:spPr>
          <a:xfrm>
            <a:off x="5481500" y="2246000"/>
            <a:ext cx="25938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Without male bias</a:t>
            </a:r>
          </a:p>
        </p:txBody>
      </p:sp>
      <p:sp>
        <p:nvSpPr>
          <p:cNvPr id="663" name="Shape 66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Shape 66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69" name="Shape 669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70" name="Shape 670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In Observational Experiment we have to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minimize the confounding bias</a:t>
            </a:r>
          </a:p>
        </p:txBody>
      </p:sp>
      <p:sp>
        <p:nvSpPr>
          <p:cNvPr id="671" name="Shape 67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Shape 676"/>
          <p:cNvSpPr txBox="1"/>
          <p:nvPr/>
        </p:nvSpPr>
        <p:spPr>
          <a:xfrm>
            <a:off x="887300" y="216750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Let’s do another observational experiment!</a:t>
            </a:r>
          </a:p>
        </p:txBody>
      </p:sp>
      <p:sp>
        <p:nvSpPr>
          <p:cNvPr id="677" name="Shape 67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78" name="Shape 678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 txBox="1"/>
          <p:nvPr/>
        </p:nvSpPr>
        <p:spPr>
          <a:xfrm>
            <a:off x="887300" y="216750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Let’s do another observational experiment</a:t>
            </a:r>
          </a:p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84" name="Shape 68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685" name="Shape 685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Shape 690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91" name="Shape 69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692" name="Shape 6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148650"/>
            <a:ext cx="3689937" cy="2489750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Shape 69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 txBox="1"/>
          <p:nvPr/>
        </p:nvSpPr>
        <p:spPr>
          <a:xfrm>
            <a:off x="4430750" y="2167500"/>
            <a:ext cx="39825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Really? Let’s compare it for every major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699" name="Shape 699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00" name="Shape 70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701" name="Shape 7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148650"/>
            <a:ext cx="3689937" cy="2489750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Shape 70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08" name="Shape 70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709" name="Shape 7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009050"/>
            <a:ext cx="6735756" cy="2489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0" name="Shape 71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Shape 715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16" name="Shape 71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id="717" name="Shape 7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009050"/>
            <a:ext cx="6735756" cy="2489750"/>
          </a:xfrm>
          <a:prstGeom prst="rect">
            <a:avLst/>
          </a:prstGeom>
          <a:noFill/>
          <a:ln>
            <a:noFill/>
          </a:ln>
        </p:spPr>
      </p:pic>
      <p:sp>
        <p:nvSpPr>
          <p:cNvPr id="718" name="Shape 718"/>
          <p:cNvSpPr txBox="1"/>
          <p:nvPr/>
        </p:nvSpPr>
        <p:spPr>
          <a:xfrm>
            <a:off x="1366700" y="2304775"/>
            <a:ext cx="7641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Percent Applied</a:t>
            </a:r>
          </a:p>
        </p:txBody>
      </p:sp>
      <p:sp>
        <p:nvSpPr>
          <p:cNvPr id="719" name="Shape 719"/>
          <p:cNvSpPr txBox="1"/>
          <p:nvPr/>
        </p:nvSpPr>
        <p:spPr>
          <a:xfrm>
            <a:off x="1366700" y="2870400"/>
            <a:ext cx="7641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20" name="Shape 720"/>
          <p:cNvSpPr txBox="1"/>
          <p:nvPr/>
        </p:nvSpPr>
        <p:spPr>
          <a:xfrm>
            <a:off x="1491650" y="301020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30</a:t>
            </a:r>
          </a:p>
        </p:txBody>
      </p:sp>
      <p:sp>
        <p:nvSpPr>
          <p:cNvPr id="721" name="Shape 721"/>
          <p:cNvSpPr txBox="1"/>
          <p:nvPr/>
        </p:nvSpPr>
        <p:spPr>
          <a:xfrm>
            <a:off x="1491650" y="323052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20</a:t>
            </a:r>
          </a:p>
        </p:txBody>
      </p:sp>
      <p:sp>
        <p:nvSpPr>
          <p:cNvPr id="722" name="Shape 722"/>
          <p:cNvSpPr txBox="1"/>
          <p:nvPr/>
        </p:nvSpPr>
        <p:spPr>
          <a:xfrm>
            <a:off x="1491650" y="349135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12</a:t>
            </a:r>
          </a:p>
        </p:txBody>
      </p:sp>
      <p:sp>
        <p:nvSpPr>
          <p:cNvPr id="723" name="Shape 723"/>
          <p:cNvSpPr txBox="1"/>
          <p:nvPr/>
        </p:nvSpPr>
        <p:spPr>
          <a:xfrm>
            <a:off x="1491650" y="371525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15</a:t>
            </a:r>
          </a:p>
        </p:txBody>
      </p:sp>
      <p:sp>
        <p:nvSpPr>
          <p:cNvPr id="724" name="Shape 724"/>
          <p:cNvSpPr txBox="1"/>
          <p:nvPr/>
        </p:nvSpPr>
        <p:spPr>
          <a:xfrm>
            <a:off x="1491650" y="397250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7</a:t>
            </a:r>
          </a:p>
        </p:txBody>
      </p:sp>
      <p:sp>
        <p:nvSpPr>
          <p:cNvPr id="725" name="Shape 725"/>
          <p:cNvSpPr txBox="1"/>
          <p:nvPr/>
        </p:nvSpPr>
        <p:spPr>
          <a:xfrm>
            <a:off x="1491650" y="415610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1</a:t>
            </a: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7</a:t>
            </a:r>
          </a:p>
        </p:txBody>
      </p:sp>
      <p:sp>
        <p:nvSpPr>
          <p:cNvPr id="726" name="Shape 726"/>
          <p:cNvSpPr txBox="1"/>
          <p:nvPr/>
        </p:nvSpPr>
        <p:spPr>
          <a:xfrm>
            <a:off x="4406825" y="2273200"/>
            <a:ext cx="7641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Percent Applied</a:t>
            </a:r>
          </a:p>
        </p:txBody>
      </p:sp>
      <p:sp>
        <p:nvSpPr>
          <p:cNvPr id="727" name="Shape 727"/>
          <p:cNvSpPr txBox="1"/>
          <p:nvPr/>
        </p:nvSpPr>
        <p:spPr>
          <a:xfrm>
            <a:off x="4406825" y="2838825"/>
            <a:ext cx="7641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28" name="Shape 728"/>
          <p:cNvSpPr txBox="1"/>
          <p:nvPr/>
        </p:nvSpPr>
        <p:spPr>
          <a:xfrm>
            <a:off x="4531775" y="297862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7</a:t>
            </a:r>
          </a:p>
        </p:txBody>
      </p:sp>
      <p:sp>
        <p:nvSpPr>
          <p:cNvPr id="729" name="Shape 729"/>
          <p:cNvSpPr txBox="1"/>
          <p:nvPr/>
        </p:nvSpPr>
        <p:spPr>
          <a:xfrm>
            <a:off x="4531775" y="3198950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2</a:t>
            </a:r>
          </a:p>
        </p:txBody>
      </p:sp>
      <p:sp>
        <p:nvSpPr>
          <p:cNvPr id="730" name="Shape 730"/>
          <p:cNvSpPr txBox="1"/>
          <p:nvPr/>
        </p:nvSpPr>
        <p:spPr>
          <a:xfrm>
            <a:off x="4531775" y="345977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39</a:t>
            </a:r>
          </a:p>
        </p:txBody>
      </p:sp>
      <p:sp>
        <p:nvSpPr>
          <p:cNvPr id="731" name="Shape 731"/>
          <p:cNvSpPr txBox="1"/>
          <p:nvPr/>
        </p:nvSpPr>
        <p:spPr>
          <a:xfrm>
            <a:off x="4531775" y="368367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24</a:t>
            </a:r>
          </a:p>
        </p:txBody>
      </p:sp>
      <p:sp>
        <p:nvSpPr>
          <p:cNvPr id="732" name="Shape 732"/>
          <p:cNvSpPr txBox="1"/>
          <p:nvPr/>
        </p:nvSpPr>
        <p:spPr>
          <a:xfrm>
            <a:off x="4531775" y="394092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19</a:t>
            </a:r>
          </a:p>
        </p:txBody>
      </p:sp>
      <p:sp>
        <p:nvSpPr>
          <p:cNvPr id="733" name="Shape 733"/>
          <p:cNvSpPr txBox="1"/>
          <p:nvPr/>
        </p:nvSpPr>
        <p:spPr>
          <a:xfrm>
            <a:off x="4531775" y="4124525"/>
            <a:ext cx="514200" cy="18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Crimson Text"/>
                <a:ea typeface="Crimson Text"/>
                <a:cs typeface="Crimson Text"/>
                <a:sym typeface="Crimson Text"/>
              </a:rPr>
              <a:t>9</a:t>
            </a:r>
          </a:p>
        </p:txBody>
      </p:sp>
      <p:sp>
        <p:nvSpPr>
          <p:cNvPr id="734" name="Shape 734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40" name="Shape 74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41" name="Shape 741"/>
          <p:cNvSpPr txBox="1"/>
          <p:nvPr/>
        </p:nvSpPr>
        <p:spPr>
          <a:xfrm>
            <a:off x="4445238" y="4018471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Female</a:t>
            </a:r>
          </a:p>
        </p:txBody>
      </p:sp>
      <p:sp>
        <p:nvSpPr>
          <p:cNvPr id="742" name="Shape 742"/>
          <p:cNvSpPr/>
          <p:nvPr/>
        </p:nvSpPr>
        <p:spPr>
          <a:xfrm>
            <a:off x="1903100" y="2164550"/>
            <a:ext cx="19083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 Acceptance Rate Major</a:t>
            </a:r>
          </a:p>
        </p:txBody>
      </p:sp>
      <p:sp>
        <p:nvSpPr>
          <p:cNvPr id="743" name="Shape 743"/>
          <p:cNvSpPr/>
          <p:nvPr/>
        </p:nvSpPr>
        <p:spPr>
          <a:xfrm>
            <a:off x="1903250" y="3829025"/>
            <a:ext cx="19083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Low Acceptance Rate Major</a:t>
            </a:r>
          </a:p>
        </p:txBody>
      </p:sp>
      <p:cxnSp>
        <p:nvCxnSpPr>
          <p:cNvPr id="744" name="Shape 744"/>
          <p:cNvCxnSpPr>
            <a:endCxn id="743" idx="3"/>
          </p:cNvCxnSpPr>
          <p:nvPr/>
        </p:nvCxnSpPr>
        <p:spPr>
          <a:xfrm flipH="1">
            <a:off x="3811550" y="4235375"/>
            <a:ext cx="661800" cy="6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45" name="Shape 745"/>
          <p:cNvSpPr txBox="1"/>
          <p:nvPr/>
        </p:nvSpPr>
        <p:spPr>
          <a:xfrm>
            <a:off x="4445238" y="2348546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Male</a:t>
            </a:r>
          </a:p>
        </p:txBody>
      </p:sp>
      <p:cxnSp>
        <p:nvCxnSpPr>
          <p:cNvPr id="746" name="Shape 746"/>
          <p:cNvCxnSpPr/>
          <p:nvPr/>
        </p:nvCxnSpPr>
        <p:spPr>
          <a:xfrm flipH="1">
            <a:off x="3811550" y="2565450"/>
            <a:ext cx="661800" cy="6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47" name="Shape 747"/>
          <p:cNvSpPr/>
          <p:nvPr/>
        </p:nvSpPr>
        <p:spPr>
          <a:xfrm>
            <a:off x="242475" y="2730950"/>
            <a:ext cx="1249200" cy="1287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Gender Bias</a:t>
            </a:r>
          </a:p>
        </p:txBody>
      </p:sp>
      <p:cxnSp>
        <p:nvCxnSpPr>
          <p:cNvPr id="748" name="Shape 748"/>
          <p:cNvCxnSpPr>
            <a:stCxn id="747" idx="7"/>
            <a:endCxn id="742" idx="1"/>
          </p:cNvCxnSpPr>
          <p:nvPr/>
        </p:nvCxnSpPr>
        <p:spPr>
          <a:xfrm flipH="1" rot="10800000">
            <a:off x="1308733" y="2577214"/>
            <a:ext cx="594299" cy="342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stealth"/>
            <a:tailEnd len="lg" w="lg" type="none"/>
          </a:ln>
        </p:spPr>
      </p:cxnSp>
      <p:cxnSp>
        <p:nvCxnSpPr>
          <p:cNvPr id="749" name="Shape 749"/>
          <p:cNvCxnSpPr>
            <a:stCxn id="743" idx="1"/>
            <a:endCxn id="747" idx="5"/>
          </p:cNvCxnSpPr>
          <p:nvPr/>
        </p:nvCxnSpPr>
        <p:spPr>
          <a:xfrm rot="10800000">
            <a:off x="1308650" y="3830075"/>
            <a:ext cx="594600" cy="4116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50" name="Shape 75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Shape 75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56" name="Shape 756"/>
          <p:cNvSpPr txBox="1"/>
          <p:nvPr/>
        </p:nvSpPr>
        <p:spPr>
          <a:xfrm>
            <a:off x="666600" y="1540450"/>
            <a:ext cx="7810800" cy="4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messages: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57" name="Shape 757"/>
          <p:cNvSpPr txBox="1"/>
          <p:nvPr/>
        </p:nvSpPr>
        <p:spPr>
          <a:xfrm>
            <a:off x="933175" y="2209250"/>
            <a:ext cx="7237800" cy="25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ct val="100000"/>
              <a:buFont typeface="Crimson Text"/>
              <a:buChar char="●"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In Observational Experiment we have to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minimize the 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0099FF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BUT HOW?</a:t>
            </a:r>
          </a:p>
        </p:txBody>
      </p:sp>
      <p:sp>
        <p:nvSpPr>
          <p:cNvPr id="758" name="Shape 758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Confounding Bias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1" type="body"/>
          </p:nvPr>
        </p:nvSpPr>
        <p:spPr>
          <a:xfrm>
            <a:off x="844425" y="1586325"/>
            <a:ext cx="7407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Hi there </a:t>
            </a:r>
            <a:r>
              <a:rPr lang="en" sz="2400">
                <a:solidFill>
                  <a:srgbClr val="0099FF"/>
                </a:solidFill>
              </a:rPr>
              <a:t>Statisticians!</a:t>
            </a:r>
          </a:p>
        </p:txBody>
      </p:sp>
      <p:sp>
        <p:nvSpPr>
          <p:cNvPr id="147" name="Shape 14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48" name="Shape 14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Shape 763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Question?</a:t>
            </a:r>
          </a:p>
        </p:txBody>
      </p:sp>
      <p:sp>
        <p:nvSpPr>
          <p:cNvPr id="764" name="Shape 76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8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Shape 769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Observational Experiment: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Data Generating Process</a:t>
            </a:r>
          </a:p>
        </p:txBody>
      </p:sp>
      <p:sp>
        <p:nvSpPr>
          <p:cNvPr id="770" name="Shape 77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Shape 775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There is a gender bias in graduate admissions.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776" name="Shape 77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77" name="Shape 777"/>
          <p:cNvSpPr txBox="1"/>
          <p:nvPr/>
        </p:nvSpPr>
        <p:spPr>
          <a:xfrm>
            <a:off x="4445238" y="4018471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Female</a:t>
            </a:r>
          </a:p>
        </p:txBody>
      </p:sp>
      <p:sp>
        <p:nvSpPr>
          <p:cNvPr id="778" name="Shape 778"/>
          <p:cNvSpPr/>
          <p:nvPr/>
        </p:nvSpPr>
        <p:spPr>
          <a:xfrm>
            <a:off x="1903100" y="2164550"/>
            <a:ext cx="19083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 Acceptance Rate Major</a:t>
            </a:r>
          </a:p>
        </p:txBody>
      </p:sp>
      <p:sp>
        <p:nvSpPr>
          <p:cNvPr id="779" name="Shape 779"/>
          <p:cNvSpPr/>
          <p:nvPr/>
        </p:nvSpPr>
        <p:spPr>
          <a:xfrm>
            <a:off x="1903250" y="3829025"/>
            <a:ext cx="19083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Low Acceptance Rate Major</a:t>
            </a:r>
          </a:p>
        </p:txBody>
      </p:sp>
      <p:cxnSp>
        <p:nvCxnSpPr>
          <p:cNvPr id="780" name="Shape 780"/>
          <p:cNvCxnSpPr>
            <a:endCxn id="779" idx="3"/>
          </p:cNvCxnSpPr>
          <p:nvPr/>
        </p:nvCxnSpPr>
        <p:spPr>
          <a:xfrm flipH="1">
            <a:off x="3811550" y="4235375"/>
            <a:ext cx="661800" cy="6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81" name="Shape 781"/>
          <p:cNvSpPr txBox="1"/>
          <p:nvPr/>
        </p:nvSpPr>
        <p:spPr>
          <a:xfrm>
            <a:off x="4445238" y="2348546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Male</a:t>
            </a:r>
          </a:p>
        </p:txBody>
      </p:sp>
      <p:cxnSp>
        <p:nvCxnSpPr>
          <p:cNvPr id="782" name="Shape 782"/>
          <p:cNvCxnSpPr/>
          <p:nvPr/>
        </p:nvCxnSpPr>
        <p:spPr>
          <a:xfrm flipH="1">
            <a:off x="3811550" y="2565450"/>
            <a:ext cx="661800" cy="6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83" name="Shape 783"/>
          <p:cNvSpPr/>
          <p:nvPr/>
        </p:nvSpPr>
        <p:spPr>
          <a:xfrm>
            <a:off x="242475" y="2730950"/>
            <a:ext cx="1249200" cy="12876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Gender Bias</a:t>
            </a:r>
          </a:p>
        </p:txBody>
      </p:sp>
      <p:cxnSp>
        <p:nvCxnSpPr>
          <p:cNvPr id="784" name="Shape 784"/>
          <p:cNvCxnSpPr>
            <a:stCxn id="783" idx="7"/>
            <a:endCxn id="778" idx="1"/>
          </p:cNvCxnSpPr>
          <p:nvPr/>
        </p:nvCxnSpPr>
        <p:spPr>
          <a:xfrm flipH="1" rot="10800000">
            <a:off x="1308733" y="2577214"/>
            <a:ext cx="594299" cy="3423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stealth"/>
            <a:tailEnd len="lg" w="lg" type="none"/>
          </a:ln>
        </p:spPr>
      </p:cxnSp>
      <p:cxnSp>
        <p:nvCxnSpPr>
          <p:cNvPr id="785" name="Shape 785"/>
          <p:cNvCxnSpPr>
            <a:stCxn id="779" idx="1"/>
            <a:endCxn id="783" idx="5"/>
          </p:cNvCxnSpPr>
          <p:nvPr/>
        </p:nvCxnSpPr>
        <p:spPr>
          <a:xfrm rot="10800000">
            <a:off x="1308650" y="3830075"/>
            <a:ext cx="594600" cy="411600"/>
          </a:xfrm>
          <a:prstGeom prst="straightConnector1">
            <a:avLst/>
          </a:prstGeom>
          <a:noFill/>
          <a:ln cap="flat" cmpd="sng" w="9525">
            <a:solidFill>
              <a:srgbClr val="0099FF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86" name="Shape 786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Shape 79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792" name="Shape 792"/>
          <p:cNvSpPr/>
          <p:nvPr/>
        </p:nvSpPr>
        <p:spPr>
          <a:xfrm>
            <a:off x="607950" y="17361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Control Group</a:t>
            </a:r>
          </a:p>
        </p:txBody>
      </p:sp>
      <p:sp>
        <p:nvSpPr>
          <p:cNvPr id="793" name="Shape 793"/>
          <p:cNvSpPr/>
          <p:nvPr/>
        </p:nvSpPr>
        <p:spPr>
          <a:xfrm>
            <a:off x="607950" y="3681450"/>
            <a:ext cx="1893600" cy="9645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Treatment Group</a:t>
            </a:r>
          </a:p>
        </p:txBody>
      </p:sp>
      <p:sp>
        <p:nvSpPr>
          <p:cNvPr id="794" name="Shape 794"/>
          <p:cNvSpPr txBox="1"/>
          <p:nvPr/>
        </p:nvSpPr>
        <p:spPr>
          <a:xfrm>
            <a:off x="5745100" y="3902850"/>
            <a:ext cx="940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Hygiene</a:t>
            </a:r>
          </a:p>
        </p:txBody>
      </p:sp>
      <p:cxnSp>
        <p:nvCxnSpPr>
          <p:cNvPr id="795" name="Shape 795"/>
          <p:cNvCxnSpPr>
            <a:endCxn id="793" idx="3"/>
          </p:cNvCxnSpPr>
          <p:nvPr/>
        </p:nvCxnSpPr>
        <p:spPr>
          <a:xfrm flipH="1">
            <a:off x="2501550" y="4156500"/>
            <a:ext cx="8712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796" name="Shape 796"/>
          <p:cNvSpPr txBox="1"/>
          <p:nvPr/>
        </p:nvSpPr>
        <p:spPr>
          <a:xfrm>
            <a:off x="7015250" y="3902850"/>
            <a:ext cx="19545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 income family</a:t>
            </a:r>
          </a:p>
        </p:txBody>
      </p:sp>
      <p:sp>
        <p:nvSpPr>
          <p:cNvPr id="797" name="Shape 797"/>
          <p:cNvSpPr txBox="1"/>
          <p:nvPr/>
        </p:nvSpPr>
        <p:spPr>
          <a:xfrm>
            <a:off x="3372750" y="3902850"/>
            <a:ext cx="2042700" cy="5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Higher Risk to Polio</a:t>
            </a:r>
          </a:p>
        </p:txBody>
      </p:sp>
      <p:cxnSp>
        <p:nvCxnSpPr>
          <p:cNvPr id="798" name="Shape 798"/>
          <p:cNvCxnSpPr>
            <a:stCxn id="794" idx="1"/>
            <a:endCxn id="797" idx="3"/>
          </p:cNvCxnSpPr>
          <p:nvPr/>
        </p:nvCxnSpPr>
        <p:spPr>
          <a:xfrm rot="10800000">
            <a:off x="5415400" y="4163700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cxnSp>
        <p:nvCxnSpPr>
          <p:cNvPr id="799" name="Shape 799"/>
          <p:cNvCxnSpPr>
            <a:stCxn id="796" idx="1"/>
            <a:endCxn id="794" idx="3"/>
          </p:cNvCxnSpPr>
          <p:nvPr/>
        </p:nvCxnSpPr>
        <p:spPr>
          <a:xfrm rot="10800000">
            <a:off x="6685550" y="4163700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sp>
        <p:nvSpPr>
          <p:cNvPr id="800" name="Shape 800"/>
          <p:cNvSpPr txBox="1"/>
          <p:nvPr/>
        </p:nvSpPr>
        <p:spPr>
          <a:xfrm>
            <a:off x="3710675" y="1783075"/>
            <a:ext cx="1653300" cy="2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24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Polio</a:t>
            </a:r>
          </a:p>
        </p:txBody>
      </p:sp>
      <p:sp>
        <p:nvSpPr>
          <p:cNvPr id="801" name="Shape 80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Shape 806"/>
          <p:cNvSpPr txBox="1"/>
          <p:nvPr/>
        </p:nvSpPr>
        <p:spPr>
          <a:xfrm>
            <a:off x="6877388" y="4113996"/>
            <a:ext cx="1484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Male</a:t>
            </a:r>
          </a:p>
        </p:txBody>
      </p:sp>
      <p:sp>
        <p:nvSpPr>
          <p:cNvPr id="807" name="Shape 807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08" name="Shape 808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	: We want to measure effect of smoking on our health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Well if you insist, let’s do the research ….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09" name="Shape 809"/>
          <p:cNvSpPr/>
          <p:nvPr/>
        </p:nvSpPr>
        <p:spPr>
          <a:xfrm>
            <a:off x="4805500" y="2260075"/>
            <a:ext cx="14382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Non Smoker Group</a:t>
            </a:r>
          </a:p>
        </p:txBody>
      </p:sp>
      <p:sp>
        <p:nvSpPr>
          <p:cNvPr id="810" name="Shape 810"/>
          <p:cNvSpPr/>
          <p:nvPr/>
        </p:nvSpPr>
        <p:spPr>
          <a:xfrm>
            <a:off x="4805500" y="3924557"/>
            <a:ext cx="1438200" cy="8253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Smoker Group</a:t>
            </a:r>
          </a:p>
        </p:txBody>
      </p:sp>
      <p:cxnSp>
        <p:nvCxnSpPr>
          <p:cNvPr id="811" name="Shape 811"/>
          <p:cNvCxnSpPr>
            <a:endCxn id="810" idx="3"/>
          </p:cNvCxnSpPr>
          <p:nvPr/>
        </p:nvCxnSpPr>
        <p:spPr>
          <a:xfrm flipH="1">
            <a:off x="6243700" y="4330907"/>
            <a:ext cx="661800" cy="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stealth"/>
          </a:ln>
        </p:spPr>
      </p:cxnSp>
      <p:pic>
        <p:nvPicPr>
          <p:cNvPr id="812" name="Shape 8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600" y="2348950"/>
            <a:ext cx="3949037" cy="2489749"/>
          </a:xfrm>
          <a:prstGeom prst="rect">
            <a:avLst/>
          </a:prstGeom>
          <a:noFill/>
          <a:ln>
            <a:noFill/>
          </a:ln>
        </p:spPr>
      </p:pic>
      <p:sp>
        <p:nvSpPr>
          <p:cNvPr id="813" name="Shape 81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Shape 81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19" name="Shape 819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Char char="●"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The best way to have a valid conclusion is to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understand your research problem and your data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Char char="●"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Thus you have to understand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Data Generating Process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20" name="Shape 82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4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Shape 82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26" name="Shape 826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827" name="Shape 827"/>
          <p:cNvSpPr txBox="1"/>
          <p:nvPr/>
        </p:nvSpPr>
        <p:spPr>
          <a:xfrm>
            <a:off x="587800" y="1790425"/>
            <a:ext cx="7344600" cy="23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just">
              <a:spcBef>
                <a:spcPts val="0"/>
              </a:spcBef>
              <a:buNone/>
            </a:pP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Modeling Philosophy:</a:t>
            </a:r>
            <a:br>
              <a:rPr lang="en" sz="1800">
                <a:latin typeface="Crimson Text"/>
                <a:ea typeface="Crimson Text"/>
                <a:cs typeface="Crimson Text"/>
                <a:sym typeface="Crimson Text"/>
              </a:rPr>
            </a:b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You have to know the data, how the real world system generate the data, then you can build a “good” model.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just">
              <a:spcBef>
                <a:spcPts val="0"/>
              </a:spcBef>
              <a:buNone/>
            </a:pP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Data Generating Process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:</a:t>
            </a:r>
          </a:p>
          <a:p>
            <a:pPr lvl="0" rtl="0" algn="just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How the real world works and generate our data. </a:t>
            </a:r>
          </a:p>
          <a:p>
            <a:pPr lvl="0" rtl="0" algn="just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33" name="Shape 833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Research: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Dear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Statistician</a:t>
            </a: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, please strengthen the body part of our aircraft to minimize the probability to crash of our squadron.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34" name="Shape 834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Shape 83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40" name="Shape 840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4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" name="Shape 84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46" name="Shape 846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47" name="Shape 847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pic>
        <p:nvPicPr>
          <p:cNvPr id="848" name="Shape 8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79801" y="1540450"/>
            <a:ext cx="4599050" cy="354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idx="1" type="body"/>
          </p:nvPr>
        </p:nvSpPr>
        <p:spPr>
          <a:xfrm>
            <a:off x="844425" y="1586325"/>
            <a:ext cx="7326300" cy="31485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We have some </a:t>
            </a:r>
            <a:r>
              <a:rPr lang="en" sz="2400">
                <a:solidFill>
                  <a:srgbClr val="0099FF"/>
                </a:solidFill>
              </a:rPr>
              <a:t>problems</a:t>
            </a:r>
            <a:r>
              <a:rPr lang="en" sz="2400"/>
              <a:t> for you:</a:t>
            </a:r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55" name="Shape 15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54" name="Shape 854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From 1000 aircrafts on ground after attacking the enemy: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55" name="Shape 855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graphicFrame>
        <p:nvGraphicFramePr>
          <p:cNvPr id="856" name="Shape 856"/>
          <p:cNvGraphicFramePr/>
          <p:nvPr/>
        </p:nvGraphicFramePr>
        <p:xfrm>
          <a:off x="981900" y="281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{0A5175C3-5444-4D5A-9E89-4EF51D75050D}</a:tableStyleId>
              </a:tblPr>
              <a:tblGrid>
                <a:gridCol w="1308675"/>
                <a:gridCol w="14047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Wing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Engine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Body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100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Shape 861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62" name="Shape 862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 All aircrafts are hitted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63" name="Shape 863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864" name="Shape 864"/>
          <p:cNvSpPr/>
          <p:nvPr/>
        </p:nvSpPr>
        <p:spPr>
          <a:xfrm>
            <a:off x="1160950" y="24443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Down</a:t>
            </a:r>
          </a:p>
        </p:txBody>
      </p:sp>
      <p:sp>
        <p:nvSpPr>
          <p:cNvPr id="865" name="Shape 865"/>
          <p:cNvSpPr/>
          <p:nvPr/>
        </p:nvSpPr>
        <p:spPr>
          <a:xfrm>
            <a:off x="1160950" y="37797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Landed Home</a:t>
            </a:r>
          </a:p>
        </p:txBody>
      </p:sp>
      <p:sp>
        <p:nvSpPr>
          <p:cNvPr id="866" name="Shape 866"/>
          <p:cNvSpPr/>
          <p:nvPr/>
        </p:nvSpPr>
        <p:spPr>
          <a:xfrm>
            <a:off x="6772800" y="1540450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Wing</a:t>
            </a:r>
          </a:p>
        </p:txBody>
      </p:sp>
      <p:sp>
        <p:nvSpPr>
          <p:cNvPr id="867" name="Shape 867"/>
          <p:cNvSpPr/>
          <p:nvPr/>
        </p:nvSpPr>
        <p:spPr>
          <a:xfrm>
            <a:off x="6772800" y="2605062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Engine</a:t>
            </a:r>
          </a:p>
        </p:txBody>
      </p:sp>
      <p:sp>
        <p:nvSpPr>
          <p:cNvPr id="868" name="Shape 868"/>
          <p:cNvSpPr/>
          <p:nvPr/>
        </p:nvSpPr>
        <p:spPr>
          <a:xfrm>
            <a:off x="6772800" y="3779800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Body</a:t>
            </a:r>
          </a:p>
        </p:txBody>
      </p:sp>
      <p:sp>
        <p:nvSpPr>
          <p:cNvPr id="869" name="Shape 869"/>
          <p:cNvSpPr/>
          <p:nvPr/>
        </p:nvSpPr>
        <p:spPr>
          <a:xfrm>
            <a:off x="4392225" y="2907300"/>
            <a:ext cx="683400" cy="646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Hit</a:t>
            </a:r>
          </a:p>
        </p:txBody>
      </p:sp>
      <p:cxnSp>
        <p:nvCxnSpPr>
          <p:cNvPr id="870" name="Shape 870"/>
          <p:cNvCxnSpPr>
            <a:stCxn id="869" idx="7"/>
            <a:endCxn id="866" idx="1"/>
          </p:cNvCxnSpPr>
          <p:nvPr/>
        </p:nvCxnSpPr>
        <p:spPr>
          <a:xfrm flipH="1" rot="10800000">
            <a:off x="4975543" y="1999677"/>
            <a:ext cx="1797300" cy="100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1" name="Shape 871"/>
          <p:cNvCxnSpPr>
            <a:stCxn id="869" idx="6"/>
            <a:endCxn id="867" idx="1"/>
          </p:cNvCxnSpPr>
          <p:nvPr/>
        </p:nvCxnSpPr>
        <p:spPr>
          <a:xfrm flipH="1" rot="10800000">
            <a:off x="5075625" y="3064350"/>
            <a:ext cx="1697100" cy="16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2" name="Shape 872"/>
          <p:cNvCxnSpPr>
            <a:stCxn id="869" idx="5"/>
            <a:endCxn id="868" idx="1"/>
          </p:cNvCxnSpPr>
          <p:nvPr/>
        </p:nvCxnSpPr>
        <p:spPr>
          <a:xfrm>
            <a:off x="4975543" y="3459122"/>
            <a:ext cx="1797300" cy="780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3" name="Shape 873"/>
          <p:cNvCxnSpPr>
            <a:stCxn id="869" idx="2"/>
            <a:endCxn id="864" idx="3"/>
          </p:cNvCxnSpPr>
          <p:nvPr/>
        </p:nvCxnSpPr>
        <p:spPr>
          <a:xfrm rot="10800000">
            <a:off x="2865525" y="2903550"/>
            <a:ext cx="1526700" cy="3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74" name="Shape 874"/>
          <p:cNvCxnSpPr>
            <a:stCxn id="865" idx="3"/>
            <a:endCxn id="869" idx="2"/>
          </p:cNvCxnSpPr>
          <p:nvPr/>
        </p:nvCxnSpPr>
        <p:spPr>
          <a:xfrm flipH="1" rot="10800000">
            <a:off x="2865550" y="3230475"/>
            <a:ext cx="1526700" cy="10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Shape 879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80" name="Shape 880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 All aircrafts are hitted and equally likely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and independent at every body part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81" name="Shape 881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882" name="Shape 882"/>
          <p:cNvSpPr/>
          <p:nvPr/>
        </p:nvSpPr>
        <p:spPr>
          <a:xfrm>
            <a:off x="1160950" y="24443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Down</a:t>
            </a:r>
          </a:p>
        </p:txBody>
      </p:sp>
      <p:sp>
        <p:nvSpPr>
          <p:cNvPr id="883" name="Shape 883"/>
          <p:cNvSpPr/>
          <p:nvPr/>
        </p:nvSpPr>
        <p:spPr>
          <a:xfrm>
            <a:off x="1160950" y="37797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Landed Home</a:t>
            </a:r>
          </a:p>
        </p:txBody>
      </p:sp>
      <p:sp>
        <p:nvSpPr>
          <p:cNvPr id="884" name="Shape 884"/>
          <p:cNvSpPr/>
          <p:nvPr/>
        </p:nvSpPr>
        <p:spPr>
          <a:xfrm>
            <a:off x="6772800" y="1540450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Wing</a:t>
            </a:r>
          </a:p>
        </p:txBody>
      </p:sp>
      <p:sp>
        <p:nvSpPr>
          <p:cNvPr id="885" name="Shape 885"/>
          <p:cNvSpPr/>
          <p:nvPr/>
        </p:nvSpPr>
        <p:spPr>
          <a:xfrm>
            <a:off x="4392225" y="2907300"/>
            <a:ext cx="683400" cy="646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Hit</a:t>
            </a:r>
          </a:p>
        </p:txBody>
      </p:sp>
      <p:cxnSp>
        <p:nvCxnSpPr>
          <p:cNvPr id="886" name="Shape 886"/>
          <p:cNvCxnSpPr>
            <a:stCxn id="885" idx="7"/>
            <a:endCxn id="884" idx="1"/>
          </p:cNvCxnSpPr>
          <p:nvPr/>
        </p:nvCxnSpPr>
        <p:spPr>
          <a:xfrm flipH="1" rot="10800000">
            <a:off x="4975543" y="1999677"/>
            <a:ext cx="1797300" cy="100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7" name="Shape 887"/>
          <p:cNvCxnSpPr>
            <a:stCxn id="885" idx="2"/>
            <a:endCxn id="882" idx="3"/>
          </p:cNvCxnSpPr>
          <p:nvPr/>
        </p:nvCxnSpPr>
        <p:spPr>
          <a:xfrm rot="10800000">
            <a:off x="2865525" y="2903550"/>
            <a:ext cx="1526700" cy="3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888" name="Shape 888"/>
          <p:cNvCxnSpPr>
            <a:stCxn id="883" idx="3"/>
            <a:endCxn id="885" idx="2"/>
          </p:cNvCxnSpPr>
          <p:nvPr/>
        </p:nvCxnSpPr>
        <p:spPr>
          <a:xfrm flipH="1" rot="10800000">
            <a:off x="2865550" y="3230475"/>
            <a:ext cx="1526700" cy="10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89" name="Shape 889"/>
          <p:cNvSpPr txBox="1"/>
          <p:nvPr/>
        </p:nvSpPr>
        <p:spPr>
          <a:xfrm>
            <a:off x="5679900" y="2609500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334</a:t>
            </a:r>
          </a:p>
        </p:txBody>
      </p:sp>
      <p:sp>
        <p:nvSpPr>
          <p:cNvPr id="890" name="Shape 890"/>
          <p:cNvSpPr txBox="1"/>
          <p:nvPr/>
        </p:nvSpPr>
        <p:spPr>
          <a:xfrm>
            <a:off x="3180687" y="26860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</a:t>
            </a:r>
            <a:r>
              <a:rPr lang="en"/>
              <a:t>34</a:t>
            </a:r>
          </a:p>
        </p:txBody>
      </p:sp>
      <p:sp>
        <p:nvSpPr>
          <p:cNvPr id="891" name="Shape 891"/>
          <p:cNvSpPr txBox="1"/>
          <p:nvPr/>
        </p:nvSpPr>
        <p:spPr>
          <a:xfrm>
            <a:off x="3244912" y="38524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200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Shape 89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897" name="Shape 897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 All aircrafts are hitted and equally likely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and independent at every body part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898" name="Shape 898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899" name="Shape 899"/>
          <p:cNvSpPr/>
          <p:nvPr/>
        </p:nvSpPr>
        <p:spPr>
          <a:xfrm>
            <a:off x="1160950" y="24443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Down</a:t>
            </a:r>
          </a:p>
        </p:txBody>
      </p:sp>
      <p:sp>
        <p:nvSpPr>
          <p:cNvPr id="900" name="Shape 900"/>
          <p:cNvSpPr/>
          <p:nvPr/>
        </p:nvSpPr>
        <p:spPr>
          <a:xfrm>
            <a:off x="1160950" y="37797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Landed Home</a:t>
            </a:r>
          </a:p>
        </p:txBody>
      </p:sp>
      <p:sp>
        <p:nvSpPr>
          <p:cNvPr id="901" name="Shape 901"/>
          <p:cNvSpPr/>
          <p:nvPr/>
        </p:nvSpPr>
        <p:spPr>
          <a:xfrm>
            <a:off x="6405375" y="25117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Engine</a:t>
            </a:r>
          </a:p>
        </p:txBody>
      </p:sp>
      <p:sp>
        <p:nvSpPr>
          <p:cNvPr id="902" name="Shape 902"/>
          <p:cNvSpPr/>
          <p:nvPr/>
        </p:nvSpPr>
        <p:spPr>
          <a:xfrm>
            <a:off x="4392225" y="2907300"/>
            <a:ext cx="683400" cy="646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Hit</a:t>
            </a:r>
          </a:p>
        </p:txBody>
      </p:sp>
      <p:cxnSp>
        <p:nvCxnSpPr>
          <p:cNvPr id="903" name="Shape 903"/>
          <p:cNvCxnSpPr>
            <a:stCxn id="902" idx="7"/>
            <a:endCxn id="901" idx="1"/>
          </p:cNvCxnSpPr>
          <p:nvPr/>
        </p:nvCxnSpPr>
        <p:spPr>
          <a:xfrm flipH="1" rot="10800000">
            <a:off x="4975543" y="2971077"/>
            <a:ext cx="1429800" cy="3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4" name="Shape 904"/>
          <p:cNvCxnSpPr>
            <a:stCxn id="902" idx="2"/>
            <a:endCxn id="899" idx="3"/>
          </p:cNvCxnSpPr>
          <p:nvPr/>
        </p:nvCxnSpPr>
        <p:spPr>
          <a:xfrm rot="10800000">
            <a:off x="2865525" y="2903550"/>
            <a:ext cx="1526700" cy="3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05" name="Shape 905"/>
          <p:cNvCxnSpPr>
            <a:stCxn id="900" idx="3"/>
            <a:endCxn id="902" idx="2"/>
          </p:cNvCxnSpPr>
          <p:nvPr/>
        </p:nvCxnSpPr>
        <p:spPr>
          <a:xfrm flipH="1" rot="10800000">
            <a:off x="2865550" y="3230475"/>
            <a:ext cx="1526700" cy="10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06" name="Shape 906"/>
          <p:cNvSpPr txBox="1"/>
          <p:nvPr/>
        </p:nvSpPr>
        <p:spPr>
          <a:xfrm>
            <a:off x="5679900" y="2609500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333</a:t>
            </a:r>
          </a:p>
        </p:txBody>
      </p:sp>
      <p:sp>
        <p:nvSpPr>
          <p:cNvPr id="907" name="Shape 907"/>
          <p:cNvSpPr txBox="1"/>
          <p:nvPr/>
        </p:nvSpPr>
        <p:spPr>
          <a:xfrm>
            <a:off x="3180687" y="26860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313</a:t>
            </a:r>
          </a:p>
        </p:txBody>
      </p:sp>
      <p:sp>
        <p:nvSpPr>
          <p:cNvPr id="908" name="Shape 908"/>
          <p:cNvSpPr txBox="1"/>
          <p:nvPr/>
        </p:nvSpPr>
        <p:spPr>
          <a:xfrm>
            <a:off x="3244912" y="38524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20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14" name="Shape 914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 All aircrafts are hitted and equally likely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and independent at every body part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15" name="Shape 915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916" name="Shape 916"/>
          <p:cNvSpPr/>
          <p:nvPr/>
        </p:nvSpPr>
        <p:spPr>
          <a:xfrm>
            <a:off x="1160950" y="24443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Down</a:t>
            </a:r>
          </a:p>
        </p:txBody>
      </p:sp>
      <p:sp>
        <p:nvSpPr>
          <p:cNvPr id="917" name="Shape 917"/>
          <p:cNvSpPr/>
          <p:nvPr/>
        </p:nvSpPr>
        <p:spPr>
          <a:xfrm>
            <a:off x="1160950" y="37797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Landed Home</a:t>
            </a:r>
          </a:p>
        </p:txBody>
      </p:sp>
      <p:sp>
        <p:nvSpPr>
          <p:cNvPr id="918" name="Shape 918"/>
          <p:cNvSpPr/>
          <p:nvPr/>
        </p:nvSpPr>
        <p:spPr>
          <a:xfrm>
            <a:off x="6405350" y="2549575"/>
            <a:ext cx="1704600" cy="918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Body</a:t>
            </a:r>
          </a:p>
        </p:txBody>
      </p:sp>
      <p:sp>
        <p:nvSpPr>
          <p:cNvPr id="919" name="Shape 919"/>
          <p:cNvSpPr/>
          <p:nvPr/>
        </p:nvSpPr>
        <p:spPr>
          <a:xfrm>
            <a:off x="4392225" y="2907300"/>
            <a:ext cx="683400" cy="6465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Hit</a:t>
            </a:r>
          </a:p>
        </p:txBody>
      </p:sp>
      <p:cxnSp>
        <p:nvCxnSpPr>
          <p:cNvPr id="920" name="Shape 920"/>
          <p:cNvCxnSpPr>
            <a:stCxn id="919" idx="7"/>
            <a:endCxn id="918" idx="1"/>
          </p:cNvCxnSpPr>
          <p:nvPr/>
        </p:nvCxnSpPr>
        <p:spPr>
          <a:xfrm>
            <a:off x="4975543" y="3001977"/>
            <a:ext cx="14298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1" name="Shape 921"/>
          <p:cNvCxnSpPr>
            <a:stCxn id="919" idx="2"/>
            <a:endCxn id="916" idx="3"/>
          </p:cNvCxnSpPr>
          <p:nvPr/>
        </p:nvCxnSpPr>
        <p:spPr>
          <a:xfrm rot="10800000">
            <a:off x="2865525" y="2903550"/>
            <a:ext cx="1526700" cy="32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922" name="Shape 922"/>
          <p:cNvCxnSpPr>
            <a:stCxn id="917" idx="3"/>
            <a:endCxn id="919" idx="2"/>
          </p:cNvCxnSpPr>
          <p:nvPr/>
        </p:nvCxnSpPr>
        <p:spPr>
          <a:xfrm flipH="1" rot="10800000">
            <a:off x="2865550" y="3230475"/>
            <a:ext cx="1526700" cy="100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923" name="Shape 923"/>
          <p:cNvSpPr txBox="1"/>
          <p:nvPr/>
        </p:nvSpPr>
        <p:spPr>
          <a:xfrm>
            <a:off x="5679900" y="2609500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333</a:t>
            </a:r>
          </a:p>
        </p:txBody>
      </p:sp>
      <p:sp>
        <p:nvSpPr>
          <p:cNvPr id="924" name="Shape 924"/>
          <p:cNvSpPr txBox="1"/>
          <p:nvPr/>
        </p:nvSpPr>
        <p:spPr>
          <a:xfrm>
            <a:off x="3180687" y="26860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23</a:t>
            </a:r>
            <a:r>
              <a:rPr lang="en"/>
              <a:t>3</a:t>
            </a:r>
          </a:p>
        </p:txBody>
      </p:sp>
      <p:sp>
        <p:nvSpPr>
          <p:cNvPr id="925" name="Shape 925"/>
          <p:cNvSpPr txBox="1"/>
          <p:nvPr/>
        </p:nvSpPr>
        <p:spPr>
          <a:xfrm>
            <a:off x="3244912" y="3852475"/>
            <a:ext cx="896400" cy="3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100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9" name="Shape 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0" name="Shape 93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31" name="Shape 931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Question:</a:t>
            </a: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Which part?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l"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From 1000 aircrafts on ground after attacking the enemy: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32" name="Shape 93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graphicFrame>
        <p:nvGraphicFramePr>
          <p:cNvPr id="933" name="Shape 933"/>
          <p:cNvGraphicFramePr/>
          <p:nvPr/>
        </p:nvGraphicFramePr>
        <p:xfrm>
          <a:off x="981900" y="281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{0A5175C3-5444-4D5A-9E89-4EF51D75050D}</a:tableStyleId>
              </a:tblPr>
              <a:tblGrid>
                <a:gridCol w="1308675"/>
                <a:gridCol w="14047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Wing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Engine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20</a:t>
                      </a: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 sz="1800">
                          <a:latin typeface="Crimson Text"/>
                          <a:ea typeface="Crimson Text"/>
                          <a:cs typeface="Crimson Text"/>
                          <a:sym typeface="Crimson Text"/>
                        </a:rPr>
                        <a:t>Body</a:t>
                      </a:r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"/>
                        <a:t>100</a:t>
                      </a: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934" name="Shape 934"/>
          <p:cNvCxnSpPr/>
          <p:nvPr/>
        </p:nvCxnSpPr>
        <p:spPr>
          <a:xfrm>
            <a:off x="3872325" y="3465750"/>
            <a:ext cx="1080000" cy="7200"/>
          </a:xfrm>
          <a:prstGeom prst="straightConnector1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lg" w="lg" type="stealth"/>
            <a:tailEnd len="lg" w="lg" type="none"/>
          </a:ln>
        </p:spPr>
      </p:cxnSp>
      <p:sp>
        <p:nvSpPr>
          <p:cNvPr id="935" name="Shape 935"/>
          <p:cNvSpPr txBox="1"/>
          <p:nvPr/>
        </p:nvSpPr>
        <p:spPr>
          <a:xfrm>
            <a:off x="5047975" y="3289400"/>
            <a:ext cx="3130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This is your only observation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9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sp>
        <p:nvSpPr>
          <p:cNvPr id="941" name="Shape 941"/>
          <p:cNvSpPr txBox="1"/>
          <p:nvPr/>
        </p:nvSpPr>
        <p:spPr>
          <a:xfrm>
            <a:off x="666600" y="1540450"/>
            <a:ext cx="7810800" cy="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Take Home Message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Char char="●"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The best way to have a valid conclusion is to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understand your research problem and your data</a:t>
            </a:r>
          </a:p>
          <a:p>
            <a:pPr indent="-3429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Crimson Text"/>
              <a:buChar char="●"/>
            </a:pPr>
            <a:r>
              <a:rPr lang="en" sz="1800">
                <a:solidFill>
                  <a:schemeClr val="dk1"/>
                </a:solidFill>
                <a:latin typeface="Crimson Text"/>
                <a:ea typeface="Crimson Text"/>
                <a:cs typeface="Crimson Text"/>
                <a:sym typeface="Crimson Text"/>
              </a:rPr>
              <a:t>Thus you have to understand </a:t>
            </a: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Data Generating Process</a:t>
            </a:r>
          </a:p>
          <a:p>
            <a:pPr indent="-342900" lvl="0" marL="457200" rtl="0">
              <a:spcBef>
                <a:spcPts val="0"/>
              </a:spcBef>
              <a:buClr>
                <a:srgbClr val="0099FF"/>
              </a:buClr>
              <a:buSzPct val="100000"/>
              <a:buFont typeface="Crimson Text"/>
              <a:buChar char="●"/>
            </a:pPr>
            <a:r>
              <a:rPr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Statistics is not an oracle which always give you the true conclusion.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Crimson Text"/>
              <a:ea typeface="Crimson Text"/>
              <a:cs typeface="Crimson Text"/>
              <a:sym typeface="Crimson Text"/>
            </a:endParaRP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1800">
              <a:latin typeface="Crimson Text"/>
              <a:ea typeface="Crimson Text"/>
              <a:cs typeface="Crimson Text"/>
              <a:sym typeface="Crimson Text"/>
            </a:endParaRPr>
          </a:p>
        </p:txBody>
      </p:sp>
      <p:sp>
        <p:nvSpPr>
          <p:cNvPr id="942" name="Shape 942"/>
          <p:cNvSpPr txBox="1"/>
          <p:nvPr>
            <p:ph type="title"/>
          </p:nvPr>
        </p:nvSpPr>
        <p:spPr>
          <a:xfrm>
            <a:off x="844425" y="422500"/>
            <a:ext cx="77790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/>
              <a:t>Observational Experiment:</a:t>
            </a:r>
            <a:r>
              <a:rPr lang="en" sz="2400">
                <a:solidFill>
                  <a:srgbClr val="0099FF"/>
                </a:solidFill>
              </a:rPr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Data Generating Process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Shape 947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Statistical Modeling</a:t>
            </a:r>
          </a:p>
        </p:txBody>
      </p:sp>
      <p:sp>
        <p:nvSpPr>
          <p:cNvPr id="948" name="Shape 94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2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Shape 953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Statistical Modeling</a:t>
            </a:r>
            <a:r>
              <a:rPr b="1" i="0" lang="en" sz="2400"/>
              <a:t>:</a:t>
            </a:r>
          </a:p>
          <a:p>
            <a:pPr indent="0" lvl="0" marL="0" rtl="0" algn="ctr">
              <a:spcBef>
                <a:spcPts val="0"/>
              </a:spcBef>
              <a:buNone/>
            </a:pPr>
            <a:r>
              <a:rPr b="1" i="0" lang="en" sz="3600"/>
              <a:t>Real World</a:t>
            </a:r>
          </a:p>
        </p:txBody>
      </p:sp>
      <p:sp>
        <p:nvSpPr>
          <p:cNvPr id="954" name="Shape 954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Shape 959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960" name="Shape 960"/>
          <p:cNvSpPr/>
          <p:nvPr/>
        </p:nvSpPr>
        <p:spPr>
          <a:xfrm>
            <a:off x="3176000" y="225980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1" name="Shape 961"/>
          <p:cNvSpPr txBox="1"/>
          <p:nvPr/>
        </p:nvSpPr>
        <p:spPr>
          <a:xfrm>
            <a:off x="3437600" y="25730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962" name="Shape 96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idx="1" type="body"/>
          </p:nvPr>
        </p:nvSpPr>
        <p:spPr>
          <a:xfrm>
            <a:off x="844425" y="1279900"/>
            <a:ext cx="7289700" cy="34548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indent="0"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Poliovirus causes muscle weakness:</a:t>
            </a:r>
          </a:p>
        </p:txBody>
      </p:sp>
      <p:sp>
        <p:nvSpPr>
          <p:cNvPr id="161" name="Shape 161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Controlled Experiment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162" name="Shape 16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pic>
        <p:nvPicPr>
          <p:cNvPr descr="unspecified-4.jpg" id="163" name="Shape 1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3989" y="1787375"/>
            <a:ext cx="4697074" cy="3072674"/>
          </a:xfrm>
          <a:prstGeom prst="rect">
            <a:avLst/>
          </a:prstGeom>
          <a:noFill/>
          <a:ln cap="flat" cmpd="sng" w="1905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</p:pic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Shape 96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968" name="Shape 968"/>
          <p:cNvSpPr/>
          <p:nvPr/>
        </p:nvSpPr>
        <p:spPr>
          <a:xfrm>
            <a:off x="6506750" y="227455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69" name="Shape 969"/>
          <p:cNvSpPr txBox="1"/>
          <p:nvPr/>
        </p:nvSpPr>
        <p:spPr>
          <a:xfrm>
            <a:off x="6768350" y="25877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970" name="Shape 97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4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Shape 97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976" name="Shape 976"/>
          <p:cNvSpPr/>
          <p:nvPr/>
        </p:nvSpPr>
        <p:spPr>
          <a:xfrm>
            <a:off x="6506750" y="227455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7" name="Shape 977"/>
          <p:cNvSpPr txBox="1"/>
          <p:nvPr/>
        </p:nvSpPr>
        <p:spPr>
          <a:xfrm>
            <a:off x="6768350" y="25877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cxnSp>
        <p:nvCxnSpPr>
          <p:cNvPr id="978" name="Shape 978"/>
          <p:cNvCxnSpPr>
            <a:stCxn id="976" idx="1"/>
          </p:cNvCxnSpPr>
          <p:nvPr/>
        </p:nvCxnSpPr>
        <p:spPr>
          <a:xfrm rot="10800000">
            <a:off x="4322450" y="2881600"/>
            <a:ext cx="2184300" cy="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lg" w="lg" type="none"/>
            <a:tailEnd len="lg" w="lg" type="stealth"/>
          </a:ln>
        </p:spPr>
      </p:cxnSp>
      <p:sp>
        <p:nvSpPr>
          <p:cNvPr id="979" name="Shape 979"/>
          <p:cNvSpPr txBox="1"/>
          <p:nvPr/>
        </p:nvSpPr>
        <p:spPr>
          <a:xfrm>
            <a:off x="4322450" y="22770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Data</a:t>
            </a:r>
          </a:p>
        </p:txBody>
      </p:sp>
      <p:sp>
        <p:nvSpPr>
          <p:cNvPr id="980" name="Shape 98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Shape 98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99FF"/>
              </a:solidFill>
            </a:endParaRPr>
          </a:p>
        </p:txBody>
      </p:sp>
      <p:sp>
        <p:nvSpPr>
          <p:cNvPr id="986" name="Shape 986"/>
          <p:cNvSpPr/>
          <p:nvPr/>
        </p:nvSpPr>
        <p:spPr>
          <a:xfrm>
            <a:off x="6506750" y="227455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87" name="Shape 987"/>
          <p:cNvSpPr txBox="1"/>
          <p:nvPr/>
        </p:nvSpPr>
        <p:spPr>
          <a:xfrm>
            <a:off x="6768350" y="25877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cxnSp>
        <p:nvCxnSpPr>
          <p:cNvPr id="988" name="Shape 988"/>
          <p:cNvCxnSpPr>
            <a:stCxn id="986" idx="1"/>
          </p:cNvCxnSpPr>
          <p:nvPr/>
        </p:nvCxnSpPr>
        <p:spPr>
          <a:xfrm rot="10800000">
            <a:off x="2418650" y="2850400"/>
            <a:ext cx="4088100" cy="3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989" name="Shape 989"/>
          <p:cNvSpPr/>
          <p:nvPr/>
        </p:nvSpPr>
        <p:spPr>
          <a:xfrm>
            <a:off x="193250" y="2258500"/>
            <a:ext cx="2225400" cy="12159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90" name="Shape 990"/>
          <p:cNvSpPr txBox="1"/>
          <p:nvPr/>
        </p:nvSpPr>
        <p:spPr>
          <a:xfrm>
            <a:off x="454850" y="25717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Model</a:t>
            </a:r>
          </a:p>
        </p:txBody>
      </p:sp>
      <p:sp>
        <p:nvSpPr>
          <p:cNvPr id="991" name="Shape 991"/>
          <p:cNvSpPr txBox="1"/>
          <p:nvPr/>
        </p:nvSpPr>
        <p:spPr>
          <a:xfrm>
            <a:off x="3742400" y="227700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Data</a:t>
            </a:r>
          </a:p>
        </p:txBody>
      </p:sp>
      <p:sp>
        <p:nvSpPr>
          <p:cNvPr id="992" name="Shape 99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Shape 99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>
                <a:solidFill>
                  <a:srgbClr val="0099FF"/>
                </a:solidFill>
              </a:rPr>
              <a:t>Real World Analogy</a:t>
            </a:r>
          </a:p>
        </p:txBody>
      </p:sp>
      <p:sp>
        <p:nvSpPr>
          <p:cNvPr id="998" name="Shape 998"/>
          <p:cNvSpPr/>
          <p:nvPr/>
        </p:nvSpPr>
        <p:spPr>
          <a:xfrm>
            <a:off x="6506750" y="16644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999" name="Shape 999"/>
          <p:cNvCxnSpPr>
            <a:stCxn id="998" idx="1"/>
          </p:cNvCxnSpPr>
          <p:nvPr/>
        </p:nvCxnSpPr>
        <p:spPr>
          <a:xfrm rot="10800000">
            <a:off x="2418650" y="2911825"/>
            <a:ext cx="4088100" cy="3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00" name="Shape 1000"/>
          <p:cNvSpPr/>
          <p:nvPr/>
        </p:nvSpPr>
        <p:spPr>
          <a:xfrm>
            <a:off x="193250" y="16644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24611421642767324.jpeg" id="1001" name="Shape 10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50" y="2100835"/>
            <a:ext cx="2225400" cy="156333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unung-Tertinggi-di-Dunia.jpg" id="1002" name="Shape 10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6750" y="2203982"/>
            <a:ext cx="2225400" cy="1479892"/>
          </a:xfrm>
          <a:prstGeom prst="rect">
            <a:avLst/>
          </a:prstGeom>
          <a:noFill/>
          <a:ln>
            <a:noFill/>
          </a:ln>
        </p:spPr>
      </p:pic>
      <p:sp>
        <p:nvSpPr>
          <p:cNvPr id="1003" name="Shape 1003"/>
          <p:cNvSpPr txBox="1"/>
          <p:nvPr/>
        </p:nvSpPr>
        <p:spPr>
          <a:xfrm>
            <a:off x="905050" y="4395150"/>
            <a:ext cx="7287000" cy="5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“ Model is only our oversimplification of real world” </a:t>
            </a:r>
          </a:p>
        </p:txBody>
      </p:sp>
      <p:sp>
        <p:nvSpPr>
          <p:cNvPr id="1004" name="Shape 1004"/>
          <p:cNvSpPr txBox="1"/>
          <p:nvPr/>
        </p:nvSpPr>
        <p:spPr>
          <a:xfrm>
            <a:off x="3720900" y="2322325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Data</a:t>
            </a:r>
          </a:p>
        </p:txBody>
      </p:sp>
      <p:sp>
        <p:nvSpPr>
          <p:cNvPr id="1005" name="Shape 1005"/>
          <p:cNvSpPr txBox="1"/>
          <p:nvPr/>
        </p:nvSpPr>
        <p:spPr>
          <a:xfrm>
            <a:off x="3409500" y="35213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Derman </a:t>
            </a: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 (2012)</a:t>
            </a:r>
          </a:p>
        </p:txBody>
      </p:sp>
      <p:sp>
        <p:nvSpPr>
          <p:cNvPr id="1006" name="Shape 1006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0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Shape 1011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Analogy</a:t>
            </a:r>
          </a:p>
        </p:txBody>
      </p:sp>
      <p:sp>
        <p:nvSpPr>
          <p:cNvPr id="1012" name="Shape 1012"/>
          <p:cNvSpPr/>
          <p:nvPr/>
        </p:nvSpPr>
        <p:spPr>
          <a:xfrm>
            <a:off x="6506750" y="16644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13" name="Shape 1013"/>
          <p:cNvCxnSpPr>
            <a:stCxn id="1012" idx="1"/>
          </p:cNvCxnSpPr>
          <p:nvPr/>
        </p:nvCxnSpPr>
        <p:spPr>
          <a:xfrm rot="10800000">
            <a:off x="2418650" y="2911825"/>
            <a:ext cx="4088100" cy="321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14" name="Shape 1014"/>
          <p:cNvSpPr/>
          <p:nvPr/>
        </p:nvSpPr>
        <p:spPr>
          <a:xfrm>
            <a:off x="193250" y="16644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15" name="Shape 1015"/>
          <p:cNvSpPr txBox="1"/>
          <p:nvPr/>
        </p:nvSpPr>
        <p:spPr>
          <a:xfrm>
            <a:off x="193250" y="4395150"/>
            <a:ext cx="8538900" cy="5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solidFill>
                  <a:srgbClr val="0099FF"/>
                </a:solidFill>
                <a:latin typeface="Crimson Text"/>
                <a:ea typeface="Crimson Text"/>
                <a:cs typeface="Crimson Text"/>
                <a:sym typeface="Crimson Text"/>
              </a:rPr>
              <a:t>“ Model should explain DIRECTLY or INDIRECTLY how the real world works” </a:t>
            </a:r>
          </a:p>
        </p:txBody>
      </p:sp>
      <p:sp>
        <p:nvSpPr>
          <p:cNvPr id="1016" name="Shape 1016"/>
          <p:cNvSpPr txBox="1"/>
          <p:nvPr/>
        </p:nvSpPr>
        <p:spPr>
          <a:xfrm>
            <a:off x="3720900" y="2322325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Data</a:t>
            </a:r>
          </a:p>
        </p:txBody>
      </p:sp>
      <p:pic>
        <p:nvPicPr>
          <p:cNvPr descr="GM-4.3L-V6-EcoTec3-LV3-Engine-1.jpeg" id="1017" name="Shape 10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0525" y="2003025"/>
            <a:ext cx="2059750" cy="178032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1018" name="Shape 10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250" y="2003014"/>
            <a:ext cx="2225399" cy="1929360"/>
          </a:xfrm>
          <a:prstGeom prst="rect">
            <a:avLst/>
          </a:prstGeom>
          <a:noFill/>
          <a:ln>
            <a:noFill/>
          </a:ln>
        </p:spPr>
      </p:pic>
      <p:sp>
        <p:nvSpPr>
          <p:cNvPr id="1019" name="Shape 1019"/>
          <p:cNvSpPr txBox="1"/>
          <p:nvPr/>
        </p:nvSpPr>
        <p:spPr>
          <a:xfrm>
            <a:off x="514925" y="3958250"/>
            <a:ext cx="1373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Model</a:t>
            </a:r>
          </a:p>
        </p:txBody>
      </p:sp>
      <p:sp>
        <p:nvSpPr>
          <p:cNvPr id="1020" name="Shape 1020"/>
          <p:cNvSpPr txBox="1"/>
          <p:nvPr/>
        </p:nvSpPr>
        <p:spPr>
          <a:xfrm>
            <a:off x="7018200" y="3956650"/>
            <a:ext cx="1373100" cy="26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021" name="Shape 1021"/>
          <p:cNvSpPr txBox="1"/>
          <p:nvPr/>
        </p:nvSpPr>
        <p:spPr>
          <a:xfrm>
            <a:off x="3409500" y="3627325"/>
            <a:ext cx="2325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>
                <a:latin typeface="Crimson Text"/>
                <a:ea typeface="Crimson Text"/>
                <a:cs typeface="Crimson Text"/>
                <a:sym typeface="Crimson Text"/>
              </a:rPr>
              <a:t>Breiman (2001)</a:t>
            </a:r>
          </a:p>
        </p:txBody>
      </p:sp>
      <p:sp>
        <p:nvSpPr>
          <p:cNvPr id="1022" name="Shape 102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6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Shape 1027"/>
          <p:cNvSpPr txBox="1"/>
          <p:nvPr>
            <p:ph idx="1" type="body"/>
          </p:nvPr>
        </p:nvSpPr>
        <p:spPr>
          <a:xfrm>
            <a:off x="651450" y="1362950"/>
            <a:ext cx="7071300" cy="2744400"/>
          </a:xfrm>
          <a:prstGeom prst="rect">
            <a:avLst/>
          </a:prstGeom>
        </p:spPr>
        <p:txBody>
          <a:bodyPr anchorCtr="0" anchor="ctr" bIns="91450" lIns="91450" rIns="91450" wrap="square" tIns="91450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b="1" i="0" lang="en" sz="2400"/>
              <a:t>Statistical Modeling:</a:t>
            </a:r>
          </a:p>
          <a:p>
            <a:pPr indent="-69850"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b="1" i="0" lang="en" sz="3600">
                <a:solidFill>
                  <a:schemeClr val="lt1"/>
                </a:solidFill>
              </a:rPr>
              <a:t>How the Model Works</a:t>
            </a:r>
          </a:p>
        </p:txBody>
      </p:sp>
      <p:sp>
        <p:nvSpPr>
          <p:cNvPr id="1028" name="Shape 102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" name="Shape 1033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</a:t>
            </a:r>
          </a:p>
        </p:txBody>
      </p:sp>
      <p:sp>
        <p:nvSpPr>
          <p:cNvPr id="1034" name="Shape 1034"/>
          <p:cNvSpPr/>
          <p:nvPr/>
        </p:nvSpPr>
        <p:spPr>
          <a:xfrm>
            <a:off x="3279825" y="15580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35" name="Shape 1035"/>
          <p:cNvCxnSpPr/>
          <p:nvPr/>
        </p:nvCxnSpPr>
        <p:spPr>
          <a:xfrm rot="10800000">
            <a:off x="5505450" y="2815250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36" name="Shape 1036"/>
          <p:cNvSpPr txBox="1"/>
          <p:nvPr/>
        </p:nvSpPr>
        <p:spPr>
          <a:xfrm>
            <a:off x="7474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i="1" lang="en" sz="3600"/>
              <a:t>𝐗</a:t>
            </a:r>
          </a:p>
        </p:txBody>
      </p:sp>
      <p:sp>
        <p:nvSpPr>
          <p:cNvPr id="1037" name="Shape 1037"/>
          <p:cNvSpPr txBox="1"/>
          <p:nvPr/>
        </p:nvSpPr>
        <p:spPr>
          <a:xfrm>
            <a:off x="3569175" y="24758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sp>
        <p:nvSpPr>
          <p:cNvPr id="1038" name="Shape 1038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2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Shape 1043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</a:t>
            </a:r>
          </a:p>
        </p:txBody>
      </p:sp>
      <p:sp>
        <p:nvSpPr>
          <p:cNvPr id="1044" name="Shape 1044"/>
          <p:cNvSpPr/>
          <p:nvPr/>
        </p:nvSpPr>
        <p:spPr>
          <a:xfrm>
            <a:off x="3279825" y="15580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45" name="Shape 1045"/>
          <p:cNvCxnSpPr/>
          <p:nvPr/>
        </p:nvCxnSpPr>
        <p:spPr>
          <a:xfrm rot="10800000">
            <a:off x="5505450" y="2815250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46" name="Shape 1046"/>
          <p:cNvSpPr txBox="1"/>
          <p:nvPr/>
        </p:nvSpPr>
        <p:spPr>
          <a:xfrm>
            <a:off x="7474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sp>
        <p:nvSpPr>
          <p:cNvPr id="1047" name="Shape 1047"/>
          <p:cNvSpPr txBox="1"/>
          <p:nvPr/>
        </p:nvSpPr>
        <p:spPr>
          <a:xfrm>
            <a:off x="3569175" y="2475850"/>
            <a:ext cx="1702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Real World</a:t>
            </a:r>
          </a:p>
        </p:txBody>
      </p:sp>
      <p:cxnSp>
        <p:nvCxnSpPr>
          <p:cNvPr id="1048" name="Shape 1048"/>
          <p:cNvCxnSpPr/>
          <p:nvPr/>
        </p:nvCxnSpPr>
        <p:spPr>
          <a:xfrm rot="10800000">
            <a:off x="1310925" y="2835575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49" name="Shape 1049"/>
          <p:cNvSpPr txBox="1"/>
          <p:nvPr/>
        </p:nvSpPr>
        <p:spPr>
          <a:xfrm>
            <a:off x="592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/>
              <a:t>𝒀</a:t>
            </a:r>
          </a:p>
        </p:txBody>
      </p:sp>
      <p:sp>
        <p:nvSpPr>
          <p:cNvPr id="1050" name="Shape 1050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Shape 1055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Real World </a:t>
            </a:r>
          </a:p>
        </p:txBody>
      </p:sp>
      <p:sp>
        <p:nvSpPr>
          <p:cNvPr id="1056" name="Shape 1056"/>
          <p:cNvSpPr/>
          <p:nvPr/>
        </p:nvSpPr>
        <p:spPr>
          <a:xfrm>
            <a:off x="3279825" y="1558025"/>
            <a:ext cx="2225400" cy="2559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57" name="Shape 1057"/>
          <p:cNvCxnSpPr/>
          <p:nvPr/>
        </p:nvCxnSpPr>
        <p:spPr>
          <a:xfrm rot="10800000">
            <a:off x="5505450" y="2815250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58" name="Shape 1058"/>
          <p:cNvSpPr txBox="1"/>
          <p:nvPr/>
        </p:nvSpPr>
        <p:spPr>
          <a:xfrm>
            <a:off x="7474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059" name="Shape 1059"/>
          <p:cNvCxnSpPr/>
          <p:nvPr/>
        </p:nvCxnSpPr>
        <p:spPr>
          <a:xfrm rot="10800000">
            <a:off x="1310925" y="2835575"/>
            <a:ext cx="1968900" cy="3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60" name="Shape 1060"/>
          <p:cNvSpPr txBox="1"/>
          <p:nvPr/>
        </p:nvSpPr>
        <p:spPr>
          <a:xfrm>
            <a:off x="592575" y="2492825"/>
            <a:ext cx="717900" cy="68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pic>
        <p:nvPicPr>
          <p:cNvPr descr="GM-4.3L-V6-EcoTec3-LV3-Engine-1.jpeg" id="1061" name="Shape 10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2749" y="1988975"/>
            <a:ext cx="2100825" cy="1780323"/>
          </a:xfrm>
          <a:prstGeom prst="rect">
            <a:avLst/>
          </a:prstGeom>
          <a:noFill/>
          <a:ln>
            <a:noFill/>
          </a:ln>
        </p:spPr>
      </p:pic>
      <p:sp>
        <p:nvSpPr>
          <p:cNvPr id="1062" name="Shape 1062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Shape 1067"/>
          <p:cNvSpPr txBox="1"/>
          <p:nvPr>
            <p:ph type="title"/>
          </p:nvPr>
        </p:nvSpPr>
        <p:spPr>
          <a:xfrm>
            <a:off x="844425" y="422500"/>
            <a:ext cx="7096200" cy="857400"/>
          </a:xfrm>
          <a:prstGeom prst="rect">
            <a:avLst/>
          </a:prstGeom>
        </p:spPr>
        <p:txBody>
          <a:bodyPr anchorCtr="0" anchor="t" bIns="91450" lIns="91450" rIns="91450" wrap="square" tIns="9145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0099FF"/>
                </a:solidFill>
              </a:rPr>
              <a:t>Model vs Real World</a:t>
            </a:r>
          </a:p>
        </p:txBody>
      </p:sp>
      <p:sp>
        <p:nvSpPr>
          <p:cNvPr id="1068" name="Shape 1068"/>
          <p:cNvSpPr txBox="1"/>
          <p:nvPr/>
        </p:nvSpPr>
        <p:spPr>
          <a:xfrm>
            <a:off x="1107900" y="3458925"/>
            <a:ext cx="7096200" cy="58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 sz="1800">
                <a:latin typeface="Crimson Text"/>
                <a:ea typeface="Crimson Text"/>
                <a:cs typeface="Crimson Text"/>
                <a:sym typeface="Crimson Text"/>
              </a:rPr>
              <a:t>“What about model?“</a:t>
            </a:r>
          </a:p>
        </p:txBody>
      </p:sp>
      <p:sp>
        <p:nvSpPr>
          <p:cNvPr id="1069" name="Shape 1069"/>
          <p:cNvSpPr/>
          <p:nvPr/>
        </p:nvSpPr>
        <p:spPr>
          <a:xfrm>
            <a:off x="3904509" y="1279900"/>
            <a:ext cx="1179000" cy="12897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99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070" name="Shape 1070"/>
          <p:cNvCxnSpPr/>
          <p:nvPr/>
        </p:nvCxnSpPr>
        <p:spPr>
          <a:xfrm rot="10800000">
            <a:off x="5083586" y="1913627"/>
            <a:ext cx="1042800" cy="1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71" name="Shape 1071"/>
          <p:cNvSpPr txBox="1"/>
          <p:nvPr/>
        </p:nvSpPr>
        <p:spPr>
          <a:xfrm>
            <a:off x="6126495" y="1750975"/>
            <a:ext cx="6624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i="1" lang="en" sz="3600">
                <a:solidFill>
                  <a:schemeClr val="dk1"/>
                </a:solidFill>
              </a:rPr>
              <a:t>𝐗</a:t>
            </a:r>
          </a:p>
        </p:txBody>
      </p:sp>
      <p:cxnSp>
        <p:nvCxnSpPr>
          <p:cNvPr id="1072" name="Shape 1072"/>
          <p:cNvCxnSpPr/>
          <p:nvPr/>
        </p:nvCxnSpPr>
        <p:spPr>
          <a:xfrm rot="10800000">
            <a:off x="2861709" y="1923870"/>
            <a:ext cx="1042800" cy="18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073" name="Shape 1073"/>
          <p:cNvSpPr txBox="1"/>
          <p:nvPr/>
        </p:nvSpPr>
        <p:spPr>
          <a:xfrm>
            <a:off x="2356225" y="1750975"/>
            <a:ext cx="505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0555"/>
              <a:buFont typeface="Arial"/>
              <a:buNone/>
            </a:pPr>
            <a:r>
              <a:rPr lang="en" sz="3600">
                <a:solidFill>
                  <a:schemeClr val="dk1"/>
                </a:solidFill>
              </a:rPr>
              <a:t>𝒀</a:t>
            </a:r>
          </a:p>
        </p:txBody>
      </p:sp>
      <p:pic>
        <p:nvPicPr>
          <p:cNvPr descr="GM-4.3L-V6-EcoTec3-LV3-Engine-1.jpeg" id="1074" name="Shape 10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2544" y="1497071"/>
            <a:ext cx="1112825" cy="897172"/>
          </a:xfrm>
          <a:prstGeom prst="rect">
            <a:avLst/>
          </a:prstGeom>
          <a:noFill/>
          <a:ln>
            <a:noFill/>
          </a:ln>
        </p:spPr>
      </p:pic>
      <p:sp>
        <p:nvSpPr>
          <p:cNvPr id="1075" name="Shape 1075"/>
          <p:cNvSpPr txBox="1"/>
          <p:nvPr>
            <p:ph idx="12" type="sldNum"/>
          </p:nvPr>
        </p:nvSpPr>
        <p:spPr>
          <a:xfrm>
            <a:off x="8556783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idele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idele templat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